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6" r:id="rId24"/>
    <p:sldId id="317" r:id="rId25"/>
    <p:sldId id="318" r:id="rId26"/>
    <p:sldId id="319" r:id="rId27"/>
    <p:sldId id="278" r:id="rId28"/>
    <p:sldId id="279" r:id="rId29"/>
    <p:sldId id="320" r:id="rId30"/>
    <p:sldId id="321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13" r:id="rId56"/>
    <p:sldId id="314" r:id="rId5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40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41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06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221E-818C-48C8-AA4D-DAEC8466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7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89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710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571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430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74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29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377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329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66F9-8451-4007-A763-F903376A2DF7}" type="datetimeFigureOut">
              <a:rPr lang="pt-PT" smtClean="0"/>
              <a:t>14-05-2013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C1F3-03FF-48ED-ACD2-694F3E01842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09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runel.ac.uk/397/Brunel%20Masterplan/Sports%20Facilities/Sports%20Park%20(External)/Ath%20Track%2012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Diagnóstico Organizacional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018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5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864096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367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2421"/>
            <a:ext cx="8640960" cy="299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4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Diagnóstico de Gestores - </a:t>
            </a:r>
            <a:r>
              <a:rPr lang="pt-PT" dirty="0" err="1" smtClean="0"/>
              <a:t>Kotter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3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0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2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795180"/>
              </p:ext>
            </p:extLst>
          </p:nvPr>
        </p:nvGraphicFramePr>
        <p:xfrm>
          <a:off x="539551" y="2060848"/>
          <a:ext cx="8136905" cy="2963029"/>
        </p:xfrm>
        <a:graphic>
          <a:graphicData uri="http://schemas.openxmlformats.org/drawingml/2006/table">
            <a:tbl>
              <a:tblPr firstRow="1" firstCol="1" bandRow="1"/>
              <a:tblGrid>
                <a:gridCol w="946151"/>
                <a:gridCol w="946151"/>
                <a:gridCol w="1255358"/>
                <a:gridCol w="1111972"/>
                <a:gridCol w="1111972"/>
                <a:gridCol w="829103"/>
                <a:gridCol w="968587"/>
                <a:gridCol w="967611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Benefício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Exequível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Ranking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2809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9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4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9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2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Strategic</a:t>
            </a:r>
            <a:r>
              <a:rPr lang="pt-PT" dirty="0" smtClean="0"/>
              <a:t> </a:t>
            </a:r>
            <a:r>
              <a:rPr lang="pt-PT" dirty="0" err="1" smtClean="0"/>
              <a:t>Issue</a:t>
            </a:r>
            <a:r>
              <a:rPr lang="pt-PT" dirty="0" smtClean="0"/>
              <a:t> </a:t>
            </a:r>
            <a:r>
              <a:rPr lang="pt-PT" dirty="0" err="1" smtClean="0"/>
              <a:t>Diagnosis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Feasibility</a:t>
            </a:r>
            <a:r>
              <a:rPr lang="pt-PT" dirty="0" smtClean="0"/>
              <a:t> </a:t>
            </a:r>
            <a:r>
              <a:rPr lang="pt-PT" dirty="0" err="1" smtClean="0"/>
              <a:t>Assessment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3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Urgency</a:t>
            </a:r>
            <a:r>
              <a:rPr lang="pt-PT" dirty="0" smtClean="0"/>
              <a:t>/</a:t>
            </a:r>
            <a:r>
              <a:rPr lang="pt-PT" dirty="0" err="1" smtClean="0"/>
              <a:t>Feasibility</a:t>
            </a:r>
            <a:r>
              <a:rPr lang="pt-PT" dirty="0" smtClean="0"/>
              <a:t> </a:t>
            </a:r>
            <a:r>
              <a:rPr lang="pt-PT" dirty="0" err="1" smtClean="0"/>
              <a:t>Assessment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2400" y="-9525"/>
            <a:ext cx="8161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Diagnosing Organizational Subsystems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7651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963"/>
            <a:ext cx="83058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87" name="Group 39"/>
          <p:cNvGraphicFramePr>
            <a:graphicFrameLocks noGrp="1"/>
          </p:cNvGraphicFramePr>
          <p:nvPr/>
        </p:nvGraphicFramePr>
        <p:xfrm>
          <a:off x="76200" y="838200"/>
          <a:ext cx="8991600" cy="5771516"/>
        </p:xfrm>
        <a:graphic>
          <a:graphicData uri="http://schemas.openxmlformats.org/drawingml/2006/table">
            <a:tbl>
              <a:tblPr/>
              <a:tblGrid>
                <a:gridCol w="1752600"/>
                <a:gridCol w="3733800"/>
                <a:gridCol w="3505200"/>
              </a:tblGrid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Diagnostic targets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sought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Methods of Diagnosis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total organization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is organization’s culture?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Are organizational goals and strategy understood and accepted?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is organization’s performance?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Examination of organizational records –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rules, regulations, policies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Questionnaire survey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 (both group &amp; individual)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Large and complex subsystems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are the unique demands on this subsystem?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Are organization structures and processes related to unique demands?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are the major problems confronting this subsystem?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Questionnaire survey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Observations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Organization records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Small and simple subsystem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are major problems of the team?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How can team effectiveness be improved?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Do individuals know how their jobs relate to organizational goals?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Individual 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group meeting to review the interview 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Questionnaires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Observation of staff meetings and other day-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to-day operations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Intergroup subsystems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How does each subsystem see the other?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problems do the two groups have in working together?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How can they collaborate to improve performance of both groups?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 of each subsystem followed by 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‘sharing the data meeting’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Flowcharting critical processes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Meetings between both groups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Individuals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Do people perform according to organization’s expectations?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Do they need particular knowledge or skills?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career development opportunities do they have/ want/ need?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Information from diagnostic meetings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Data available with HR department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Roles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Is the role defines adequately?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is the ‘fit’ between person and role?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Is this the right person for this role?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Role 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Observations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2400" y="-9525"/>
            <a:ext cx="7878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Diagnosing Organizational Processes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8675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963"/>
            <a:ext cx="83058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712" name="Group 40"/>
          <p:cNvGraphicFramePr>
            <a:graphicFrameLocks noGrp="1"/>
          </p:cNvGraphicFramePr>
          <p:nvPr/>
        </p:nvGraphicFramePr>
        <p:xfrm>
          <a:off x="76200" y="838200"/>
          <a:ext cx="8991600" cy="5166997"/>
        </p:xfrm>
        <a:graphic>
          <a:graphicData uri="http://schemas.openxmlformats.org/drawingml/2006/table">
            <a:tbl>
              <a:tblPr/>
              <a:tblGrid>
                <a:gridCol w="1752600"/>
                <a:gridCol w="3733800"/>
                <a:gridCol w="3505200"/>
              </a:tblGrid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Organizational Processes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sought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Methods of Diagnosis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Communication patterns, styles &amp; flows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Is communication open or closed?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Is communication directed upward, downward,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laterally?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Are communications filtered? ….. Why? How?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Observations – in meetings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Questionnaires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 and discussion with group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members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Goal setting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Do people set goals?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Who participates?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Do they possess necessary skills for effective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goal setting?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Questionnaires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Observations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Decision making, problem solving &amp; action planning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Who makes decisions?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Are they effective?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Are additional decision making skills needed?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Observations of problem-solving meetings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Analysis of videotaped sessions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Organizational records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Conflict resolution and management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Where does conflict exist?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Who are involved parties?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How is it being managed?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Flowcharting critical processes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Meetings between both groups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Superior-subordinate relations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are the prevailing leadership styles?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What problems arise between superiors and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subordinates?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Questionnaires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Interviews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Strategic management &amp; long range planning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Who is responsible for ‘looking ahead’ and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making long term decisions?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Do they have adequate tools and support?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Q) Have the recent long range decisions been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effective?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Interviews of key policy makers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Group discussions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Examination of historical records</a:t>
                      </a:r>
                    </a:p>
                  </a:txBody>
                  <a:tcPr marL="33011" marR="330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2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661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Diagnosis – The Six-Box Model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9699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971800" y="838200"/>
            <a:ext cx="5867400" cy="58674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114800" y="1905000"/>
            <a:ext cx="3657600" cy="3657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181600" y="3429000"/>
            <a:ext cx="1600200" cy="762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181600" y="1676400"/>
            <a:ext cx="1600200" cy="762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Purposes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352800" y="2667000"/>
            <a:ext cx="1600200" cy="762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Relationships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581400" y="4419600"/>
            <a:ext cx="1600200" cy="762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Helpful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Mechanisms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553200" y="4419600"/>
            <a:ext cx="1600200" cy="762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Rewards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934200" y="2667000"/>
            <a:ext cx="1600200" cy="7620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rot="14529145" flipH="1">
            <a:off x="5029200" y="19812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 rot="2956645" flipH="1">
            <a:off x="4343400" y="25146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 rot="11306281" flipH="1">
            <a:off x="4038600" y="33528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 rot="20670467" flipH="1">
            <a:off x="4114800" y="42672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 rot="14007964" flipH="1">
            <a:off x="6934200" y="51054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 rot="7577331" flipH="1">
            <a:off x="4781550" y="51054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 rot="19063899" flipH="1">
            <a:off x="7315200" y="25146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 rot="7458290" flipH="1">
            <a:off x="6705600" y="200025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 rot="10204820" flipH="1">
            <a:off x="7620000" y="33528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 rot="1676711" flipH="1">
            <a:off x="7524750" y="4267200"/>
            <a:ext cx="228600" cy="2286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5" name="AutoShape 29"/>
          <p:cNvSpPr>
            <a:spLocks/>
          </p:cNvSpPr>
          <p:nvPr/>
        </p:nvSpPr>
        <p:spPr bwMode="auto">
          <a:xfrm rot="8482518">
            <a:off x="3408363" y="4840288"/>
            <a:ext cx="555625" cy="1563687"/>
          </a:xfrm>
          <a:prstGeom prst="rightBracket">
            <a:avLst>
              <a:gd name="adj" fmla="val 234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 rot="3066180">
            <a:off x="2808287" y="5595938"/>
            <a:ext cx="1425575" cy="3365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Environment</a:t>
            </a:r>
          </a:p>
        </p:txBody>
      </p:sp>
      <p:sp>
        <p:nvSpPr>
          <p:cNvPr id="29726" name="AutoShape 30"/>
          <p:cNvSpPr>
            <a:spLocks noChangeArrowheads="1"/>
          </p:cNvSpPr>
          <p:nvPr/>
        </p:nvSpPr>
        <p:spPr bwMode="auto">
          <a:xfrm rot="1408190" flipH="1">
            <a:off x="3022600" y="5124450"/>
            <a:ext cx="112713" cy="1508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29" name="AutoShape 33"/>
          <p:cNvSpPr>
            <a:spLocks noChangeArrowheads="1"/>
          </p:cNvSpPr>
          <p:nvPr/>
        </p:nvSpPr>
        <p:spPr bwMode="auto">
          <a:xfrm rot="14244225" flipH="1">
            <a:off x="4352131" y="5969794"/>
            <a:ext cx="115888" cy="152400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152400" y="2952750"/>
            <a:ext cx="2590800" cy="2838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/>
              <a:t>Weisbord identifies six critical areas where things must go right if organisation is to be successful. According to him, the consultant must attend to both </a:t>
            </a:r>
            <a:r>
              <a:rPr lang="en-US">
                <a:solidFill>
                  <a:srgbClr val="0000FF"/>
                </a:solidFill>
              </a:rPr>
              <a:t>formal </a:t>
            </a:r>
            <a:r>
              <a:rPr lang="en-US"/>
              <a:t>and </a:t>
            </a:r>
            <a:r>
              <a:rPr lang="en-US">
                <a:solidFill>
                  <a:srgbClr val="0000FF"/>
                </a:solidFill>
              </a:rPr>
              <a:t>informal</a:t>
            </a:r>
            <a:r>
              <a:rPr lang="en-US"/>
              <a:t> aspects of each box.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136525" y="5943600"/>
            <a:ext cx="3063875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This model is still widely used by OD practitioners</a:t>
            </a:r>
          </a:p>
        </p:txBody>
      </p:sp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30968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304800" y="25288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Marvin Weisbord</a:t>
            </a:r>
          </a:p>
        </p:txBody>
      </p:sp>
    </p:spTree>
    <p:extLst>
      <p:ext uri="{BB962C8B-B14F-4D97-AF65-F5344CB8AC3E}">
        <p14:creationId xmlns:p14="http://schemas.microsoft.com/office/powerpoint/2010/main" val="29883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28600" y="1497013"/>
            <a:ext cx="8686800" cy="3886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1682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Actions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44037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12725" y="993775"/>
            <a:ext cx="877887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Interventions are the actions taken to produce desired changes.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 sz="2200"/>
              <a:t>Four conditions that give rise to the need for OD interventions:</a:t>
            </a:r>
          </a:p>
          <a:p>
            <a:pPr eaLnBrk="1" hangingPunct="1"/>
            <a:endParaRPr lang="en-US" sz="800"/>
          </a:p>
          <a:p>
            <a:pPr lvl="1" eaLnBrk="1" hangingPunct="1">
              <a:buFontTx/>
              <a:buAutoNum type="arabicPeriod"/>
            </a:pPr>
            <a:r>
              <a:rPr lang="en-US" sz="2200"/>
              <a:t>The organisation has a problem </a:t>
            </a:r>
            <a:br>
              <a:rPr lang="en-US" sz="2200"/>
            </a:br>
            <a:r>
              <a:rPr lang="en-US" sz="2200"/>
              <a:t>(</a:t>
            </a:r>
            <a:r>
              <a:rPr lang="en-US" sz="220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corrective action</a:t>
            </a:r>
            <a:r>
              <a:rPr lang="en-US" sz="2200"/>
              <a:t> – to fix it)</a:t>
            </a:r>
          </a:p>
          <a:p>
            <a:pPr lvl="1" eaLnBrk="1" hangingPunct="1">
              <a:buFontTx/>
              <a:buAutoNum type="arabicPeriod"/>
            </a:pPr>
            <a:r>
              <a:rPr lang="en-US" sz="2200"/>
              <a:t>Organization sees an unrealized opportunity </a:t>
            </a:r>
            <a:br>
              <a:rPr lang="en-US" sz="2200"/>
            </a:br>
            <a:r>
              <a:rPr lang="en-US" sz="2200"/>
              <a:t>(</a:t>
            </a:r>
            <a:r>
              <a:rPr lang="en-US" sz="220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enabling action</a:t>
            </a:r>
            <a:r>
              <a:rPr lang="en-US" sz="2200"/>
              <a:t> – to seize the opportunity)</a:t>
            </a:r>
          </a:p>
          <a:p>
            <a:pPr lvl="1" eaLnBrk="1" hangingPunct="1">
              <a:buFontTx/>
              <a:buAutoNum type="arabicPeriod"/>
            </a:pPr>
            <a:r>
              <a:rPr lang="en-US" sz="2200"/>
              <a:t>Features of organization are out of alignment </a:t>
            </a:r>
            <a:br>
              <a:rPr lang="en-US" sz="2200"/>
            </a:br>
            <a:r>
              <a:rPr lang="en-US" sz="2200"/>
              <a:t>(</a:t>
            </a:r>
            <a:r>
              <a:rPr lang="en-US" sz="220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alignment action</a:t>
            </a:r>
            <a:r>
              <a:rPr lang="en-US" sz="2200"/>
              <a:t> – to get things back ‘in sync’)</a:t>
            </a:r>
          </a:p>
          <a:p>
            <a:pPr lvl="1" eaLnBrk="1" hangingPunct="1">
              <a:buFontTx/>
              <a:buAutoNum type="arabicPeriod"/>
            </a:pPr>
            <a:r>
              <a:rPr lang="en-US" sz="2200"/>
              <a:t>Yesterday’s vision is no longer good enough</a:t>
            </a:r>
            <a:br>
              <a:rPr lang="en-US" sz="2200"/>
            </a:br>
            <a:r>
              <a:rPr lang="en-US" sz="2200"/>
              <a:t>(</a:t>
            </a:r>
            <a:r>
              <a:rPr lang="en-US" sz="220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 for new vision</a:t>
            </a:r>
            <a:r>
              <a:rPr lang="en-US" sz="2200"/>
              <a:t> – actions to build necessary structures, processes and culture to make new vision a reality)</a:t>
            </a:r>
          </a:p>
        </p:txBody>
      </p:sp>
    </p:spTree>
    <p:extLst>
      <p:ext uri="{BB962C8B-B14F-4D97-AF65-F5344CB8AC3E}">
        <p14:creationId xmlns:p14="http://schemas.microsoft.com/office/powerpoint/2010/main" val="2296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Do Diagnóstico à Intervenção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7350"/>
            <a:ext cx="8424936" cy="45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6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Especialistas Externos e Internos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1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58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280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Interventions</a:t>
            </a: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52229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27063" y="914400"/>
            <a:ext cx="5553075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Major families of OD interventions:</a:t>
            </a:r>
          </a:p>
          <a:p>
            <a:pPr eaLnBrk="1" hangingPunct="1"/>
            <a:endParaRPr lang="en-US" sz="800">
              <a:solidFill>
                <a:srgbClr val="0000FF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n-US" sz="2400"/>
              <a:t>Diagnostic 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Team-Building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Intergroup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Education and Training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Structural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Process Consultation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Grid Organization Development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Third-Party Peace Making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Coaching and Counseling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Life and Career Planning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Planning and Goal Setting</a:t>
            </a:r>
          </a:p>
          <a:p>
            <a:pPr lvl="1" eaLnBrk="1" hangingPunct="1">
              <a:buFontTx/>
              <a:buAutoNum type="arabicPeriod"/>
            </a:pPr>
            <a:r>
              <a:rPr lang="en-US" sz="2400"/>
              <a:t>Strategic Management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6096000"/>
            <a:ext cx="8942388" cy="442913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3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of these families of interventions includes many activities</a:t>
            </a:r>
          </a:p>
        </p:txBody>
      </p:sp>
      <p:pic>
        <p:nvPicPr>
          <p:cNvPr id="52235" name="Picture 11" descr="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765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Diagnóstico Organizacional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5 - Fully supports corporate objectives.</a:t>
            </a:r>
          </a:p>
          <a:p>
            <a:r>
              <a:rPr lang="en-US" dirty="0" smtClean="0"/>
              <a:t>4 - Adequately supports corporate objectives.</a:t>
            </a:r>
          </a:p>
          <a:p>
            <a:r>
              <a:rPr lang="en-US" dirty="0" smtClean="0"/>
              <a:t>3 - Does not support corporate objectives.</a:t>
            </a:r>
          </a:p>
          <a:p>
            <a:r>
              <a:rPr lang="en-US" dirty="0" smtClean="0"/>
              <a:t>2 - Makes achieving corporate objectives difficult.</a:t>
            </a:r>
          </a:p>
          <a:p>
            <a:r>
              <a:rPr lang="en-US" dirty="0" smtClean="0"/>
              <a:t>1 - Makes achieving corporate objectives very difficult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22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Example : Team Building Interventions</a:t>
            </a: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54275" name="Picture 5" descr="divid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36525" y="3124200"/>
            <a:ext cx="2160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00FF"/>
                </a:solidFill>
              </a:rPr>
              <a:t>Team building </a:t>
            </a:r>
          </a:p>
          <a:p>
            <a:pPr algn="ctr"/>
            <a:r>
              <a:rPr lang="en-US" sz="2200">
                <a:solidFill>
                  <a:srgbClr val="0000FF"/>
                </a:solidFill>
              </a:rPr>
              <a:t>interventions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2209800" y="22098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209800" y="35052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209800" y="1752600"/>
            <a:ext cx="1739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6600"/>
                </a:solidFill>
              </a:rPr>
              <a:t>Intact work </a:t>
            </a:r>
          </a:p>
          <a:p>
            <a:pPr algn="ctr"/>
            <a:r>
              <a:rPr lang="en-US" sz="2200">
                <a:solidFill>
                  <a:srgbClr val="006600"/>
                </a:solidFill>
              </a:rPr>
              <a:t>teams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057400" y="4525963"/>
            <a:ext cx="20494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006600"/>
                </a:solidFill>
              </a:rPr>
              <a:t>Special teams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3962400" y="1066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937125" y="838200"/>
            <a:ext cx="3978275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Diagnostic meetings</a:t>
            </a:r>
          </a:p>
          <a:p>
            <a:endParaRPr lang="en-US" sz="800"/>
          </a:p>
          <a:p>
            <a:r>
              <a:rPr lang="en-US"/>
              <a:t>Team building focused on goal setting, decision making, problem solving etc.</a:t>
            </a:r>
          </a:p>
          <a:p>
            <a:endParaRPr lang="en-US" sz="800"/>
          </a:p>
          <a:p>
            <a:r>
              <a:rPr lang="en-US"/>
              <a:t>Building &amp; mainitaining effective interpersonal relationships</a:t>
            </a:r>
          </a:p>
          <a:p>
            <a:endParaRPr lang="en-US" sz="800"/>
          </a:p>
          <a:p>
            <a:r>
              <a:rPr lang="en-US"/>
              <a:t>Role analysis techniques for role clarification &amp; defination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3962400" y="14478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962400" y="19812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1981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013325" y="3922713"/>
            <a:ext cx="39020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Team building focused on task accomplishment</a:t>
            </a:r>
          </a:p>
          <a:p>
            <a:endParaRPr lang="en-US" sz="800"/>
          </a:p>
          <a:p>
            <a:r>
              <a:rPr lang="en-US"/>
              <a:t>Task allocations</a:t>
            </a:r>
          </a:p>
          <a:p>
            <a:endParaRPr lang="en-US" sz="800"/>
          </a:p>
          <a:p>
            <a:r>
              <a:rPr lang="en-US"/>
              <a:t>Interunit conflicts</a:t>
            </a:r>
          </a:p>
          <a:p>
            <a:endParaRPr lang="en-US" sz="800"/>
          </a:p>
          <a:p>
            <a:r>
              <a:rPr lang="en-US"/>
              <a:t>Role negotiation</a:t>
            </a: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4114800" y="4114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4114800" y="4724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4114800" y="4724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4114800" y="4724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graphicFrame>
        <p:nvGraphicFramePr>
          <p:cNvPr id="54292" name="Object 20"/>
          <p:cNvGraphicFramePr>
            <a:graphicFrameLocks noGrp="1" noChangeAspect="1"/>
          </p:cNvGraphicFramePr>
          <p:nvPr>
            <p:ph/>
          </p:nvPr>
        </p:nvGraphicFramePr>
        <p:xfrm>
          <a:off x="2438400" y="3086100"/>
          <a:ext cx="22875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Clip" r:id="rId4" imgW="2287080" imgH="953280" progId="MS_ClipArt_Gallery.2">
                  <p:embed/>
                </p:oleObj>
              </mc:Choice>
              <mc:Fallback>
                <p:oleObj name="Clip" r:id="rId4" imgW="2287080" imgH="953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86100"/>
                        <a:ext cx="22875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3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03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About Organization Development (OD)</a:t>
            </a:r>
          </a:p>
        </p:txBody>
      </p:sp>
      <p:pic>
        <p:nvPicPr>
          <p:cNvPr id="3075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685800" y="1066800"/>
            <a:ext cx="86106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Relatively new field of study – 50’s &amp; 60’s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 sz="2400"/>
              <a:t>OD is about how organizations and people function and how to get them function better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 sz="2400"/>
              <a:t>Start Point – when the leader identifies an undesirable situation and seeks to change it.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 sz="2400"/>
              <a:t>Focus - Making organizations function better (total system change).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 sz="2400"/>
              <a:t>Orientation - Action (achieving results through planned activities).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 sz="2400"/>
              <a:t>No unifying theory – just models of practice</a:t>
            </a:r>
          </a:p>
          <a:p>
            <a:pPr eaLnBrk="1" hangingPunct="1"/>
            <a:endParaRPr lang="en-US" sz="240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219200" y="6172200"/>
            <a:ext cx="6583363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>
                <a:effectLst>
                  <a:outerShdw blurRad="38100" dist="38100" dir="2700000" algn="tl">
                    <a:srgbClr val="FFFFFF"/>
                  </a:outerShdw>
                </a:effectLst>
              </a:rPr>
              <a:t>OD is an organization improvement strategy</a:t>
            </a:r>
          </a:p>
        </p:txBody>
      </p:sp>
      <p:grpSp>
        <p:nvGrpSpPr>
          <p:cNvPr id="3078" name="Group 12"/>
          <p:cNvGrpSpPr>
            <a:grpSpLocks/>
          </p:cNvGrpSpPr>
          <p:nvPr/>
        </p:nvGrpSpPr>
        <p:grpSpPr bwMode="auto">
          <a:xfrm>
            <a:off x="436563" y="1204913"/>
            <a:ext cx="249237" cy="265112"/>
            <a:chOff x="249" y="759"/>
            <a:chExt cx="157" cy="167"/>
          </a:xfrm>
        </p:grpSpPr>
        <p:sp>
          <p:nvSpPr>
            <p:cNvPr id="3094" name="Rectangle 11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095" name="Rectangle 10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436563" y="1716088"/>
            <a:ext cx="249237" cy="265112"/>
            <a:chOff x="249" y="759"/>
            <a:chExt cx="157" cy="167"/>
          </a:xfrm>
        </p:grpSpPr>
        <p:sp>
          <p:nvSpPr>
            <p:cNvPr id="3092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093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080" name="Group 16"/>
          <p:cNvGrpSpPr>
            <a:grpSpLocks/>
          </p:cNvGrpSpPr>
          <p:nvPr/>
        </p:nvGrpSpPr>
        <p:grpSpPr bwMode="auto">
          <a:xfrm>
            <a:off x="436563" y="2630488"/>
            <a:ext cx="249237" cy="265112"/>
            <a:chOff x="249" y="759"/>
            <a:chExt cx="157" cy="167"/>
          </a:xfrm>
        </p:grpSpPr>
        <p:sp>
          <p:nvSpPr>
            <p:cNvPr id="3090" name="Rectangle 17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091" name="Rectangle 18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081" name="Group 19"/>
          <p:cNvGrpSpPr>
            <a:grpSpLocks/>
          </p:cNvGrpSpPr>
          <p:nvPr/>
        </p:nvGrpSpPr>
        <p:grpSpPr bwMode="auto">
          <a:xfrm>
            <a:off x="436563" y="3505200"/>
            <a:ext cx="249237" cy="265113"/>
            <a:chOff x="249" y="759"/>
            <a:chExt cx="157" cy="167"/>
          </a:xfrm>
        </p:grpSpPr>
        <p:sp>
          <p:nvSpPr>
            <p:cNvPr id="3088" name="Rectangle 20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089" name="Rectangle 21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082" name="Group 19"/>
          <p:cNvGrpSpPr>
            <a:grpSpLocks/>
          </p:cNvGrpSpPr>
          <p:nvPr/>
        </p:nvGrpSpPr>
        <p:grpSpPr bwMode="auto">
          <a:xfrm>
            <a:off x="436563" y="4459288"/>
            <a:ext cx="249237" cy="265112"/>
            <a:chOff x="249" y="759"/>
            <a:chExt cx="157" cy="167"/>
          </a:xfrm>
        </p:grpSpPr>
        <p:sp>
          <p:nvSpPr>
            <p:cNvPr id="3086" name="Rectangle 20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087" name="Rectangle 21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3083" name="Group 19"/>
          <p:cNvGrpSpPr>
            <a:grpSpLocks/>
          </p:cNvGrpSpPr>
          <p:nvPr/>
        </p:nvGrpSpPr>
        <p:grpSpPr bwMode="auto">
          <a:xfrm>
            <a:off x="436563" y="5373688"/>
            <a:ext cx="249237" cy="265112"/>
            <a:chOff x="249" y="759"/>
            <a:chExt cx="157" cy="167"/>
          </a:xfrm>
        </p:grpSpPr>
        <p:sp>
          <p:nvSpPr>
            <p:cNvPr id="3084" name="Rectangle 20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085" name="Rectangle 21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5966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2438400" y="2971800"/>
            <a:ext cx="3429000" cy="1828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PT" sz="2400" b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rot="-1685733">
            <a:off x="1143000" y="2667000"/>
            <a:ext cx="179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Poor morale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 rot="-1338935">
            <a:off x="152400" y="4343400"/>
            <a:ext cx="195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imes New Roman" pitchFamily="18" charset="0"/>
              </a:rPr>
              <a:t>Unclear goals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 rot="1731412">
            <a:off x="5210175" y="22098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Poor quality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 rot="-2680965">
            <a:off x="5105400" y="4953000"/>
            <a:ext cx="327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Poor team performance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396038" y="365760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Intergroup conflict</a:t>
            </a: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2133600" y="3048000"/>
            <a:ext cx="381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H="1">
            <a:off x="5486400" y="2590800"/>
            <a:ext cx="3810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 flipV="1">
            <a:off x="1981200" y="39624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 flipH="1">
            <a:off x="5943600" y="3962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08" name="Line 16"/>
          <p:cNvSpPr>
            <a:spLocks noChangeShapeType="1"/>
          </p:cNvSpPr>
          <p:nvPr/>
        </p:nvSpPr>
        <p:spPr bwMode="auto">
          <a:xfrm>
            <a:off x="5486400" y="4648200"/>
            <a:ext cx="1219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09" name="Line 17"/>
          <p:cNvSpPr>
            <a:spLocks noChangeShapeType="1"/>
          </p:cNvSpPr>
          <p:nvPr/>
        </p:nvSpPr>
        <p:spPr bwMode="auto">
          <a:xfrm flipH="1">
            <a:off x="4114800" y="49530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>
            <a:off x="4267200" y="25146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 rot="526582">
            <a:off x="0" y="4648200"/>
            <a:ext cx="4038600" cy="914400"/>
            <a:chOff x="288" y="2688"/>
            <a:chExt cx="2544" cy="576"/>
          </a:xfrm>
        </p:grpSpPr>
        <p:sp>
          <p:nvSpPr>
            <p:cNvPr id="4125" name="AutoShape 19"/>
            <p:cNvSpPr>
              <a:spLocks noChangeArrowheads="1"/>
            </p:cNvSpPr>
            <p:nvPr/>
          </p:nvSpPr>
          <p:spPr bwMode="auto">
            <a:xfrm rot="-2281428">
              <a:off x="288" y="2736"/>
              <a:ext cx="2544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50000">
                  <a:srgbClr val="475E00"/>
                </a:gs>
                <a:gs pos="100000">
                  <a:srgbClr val="99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126" name="WordArt 20"/>
            <p:cNvSpPr>
              <a:spLocks noChangeArrowheads="1" noChangeShapeType="1" noTextEdit="1"/>
            </p:cNvSpPr>
            <p:nvPr/>
          </p:nvSpPr>
          <p:spPr bwMode="auto">
            <a:xfrm rot="-1654842">
              <a:off x="717" y="2688"/>
              <a:ext cx="1769" cy="57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pt-PT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Arial Black"/>
                </a:rPr>
                <a:t>Organization Development</a:t>
              </a:r>
            </a:p>
          </p:txBody>
        </p:sp>
      </p:grp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2819400" y="3616325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Organization</a:t>
            </a:r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>
            <a:off x="2590800" y="1905000"/>
            <a:ext cx="838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 flipH="1">
            <a:off x="5791200" y="2743200"/>
            <a:ext cx="15240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15" name="Text Box 25"/>
          <p:cNvSpPr txBox="1">
            <a:spLocks noChangeArrowheads="1"/>
          </p:cNvSpPr>
          <p:nvPr/>
        </p:nvSpPr>
        <p:spPr bwMode="auto">
          <a:xfrm rot="2865183">
            <a:off x="6045993" y="2336007"/>
            <a:ext cx="299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Poorly designed tasks</a:t>
            </a:r>
          </a:p>
        </p:txBody>
      </p:sp>
      <p:sp>
        <p:nvSpPr>
          <p:cNvPr id="4116" name="Text Box 28"/>
          <p:cNvSpPr txBox="1">
            <a:spLocks noChangeArrowheads="1"/>
          </p:cNvSpPr>
          <p:nvPr/>
        </p:nvSpPr>
        <p:spPr bwMode="auto">
          <a:xfrm rot="365511">
            <a:off x="1828800" y="6248400"/>
            <a:ext cx="412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Inappropriate leadership style</a:t>
            </a:r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 flipH="1">
            <a:off x="3962400" y="4876800"/>
            <a:ext cx="5334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18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312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Interpersonal conflicts</a:t>
            </a:r>
          </a:p>
        </p:txBody>
      </p:sp>
      <p:sp>
        <p:nvSpPr>
          <p:cNvPr id="4119" name="Line 30"/>
          <p:cNvSpPr>
            <a:spLocks noChangeShapeType="1"/>
          </p:cNvSpPr>
          <p:nvPr/>
        </p:nvSpPr>
        <p:spPr bwMode="auto">
          <a:xfrm flipH="1">
            <a:off x="4495800" y="1219200"/>
            <a:ext cx="9144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PT"/>
          </a:p>
        </p:txBody>
      </p:sp>
      <p:sp>
        <p:nvSpPr>
          <p:cNvPr id="4120" name="Text Box 8"/>
          <p:cNvSpPr txBox="1">
            <a:spLocks noChangeArrowheads="1"/>
          </p:cNvSpPr>
          <p:nvPr/>
        </p:nvSpPr>
        <p:spPr bwMode="auto">
          <a:xfrm>
            <a:off x="3124200" y="2135188"/>
            <a:ext cx="244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Low productivity</a:t>
            </a:r>
          </a:p>
        </p:txBody>
      </p:sp>
      <p:sp>
        <p:nvSpPr>
          <p:cNvPr id="4121" name="Text Box 31"/>
          <p:cNvSpPr txBox="1">
            <a:spLocks noChangeArrowheads="1"/>
          </p:cNvSpPr>
          <p:nvPr/>
        </p:nvSpPr>
        <p:spPr bwMode="auto">
          <a:xfrm>
            <a:off x="3929063" y="838200"/>
            <a:ext cx="51387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latin typeface="Times New Roman" pitchFamily="18" charset="0"/>
              </a:rPr>
              <a:t>Poor alignment to organization’s strategy</a:t>
            </a:r>
          </a:p>
        </p:txBody>
      </p:sp>
      <p:sp>
        <p:nvSpPr>
          <p:cNvPr id="412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Start Point</a:t>
            </a:r>
          </a:p>
        </p:txBody>
      </p:sp>
      <p:pic>
        <p:nvPicPr>
          <p:cNvPr id="4123" name="Picture 33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3"/>
          <p:cNvSpPr txBox="1">
            <a:spLocks noChangeArrowheads="1"/>
          </p:cNvSpPr>
          <p:nvPr/>
        </p:nvSpPr>
        <p:spPr bwMode="auto">
          <a:xfrm rot="-2017288">
            <a:off x="-381000" y="1676400"/>
            <a:ext cx="502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Inappropriate organization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3303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Focus</a:t>
            </a:r>
          </a:p>
        </p:txBody>
      </p:sp>
      <p:pic>
        <p:nvPicPr>
          <p:cNvPr id="5123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Change – new state of things, different from old state of things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Can be viewed as an opportunity or as a threat</a:t>
            </a: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436563" y="1204913"/>
            <a:ext cx="249237" cy="265112"/>
            <a:chOff x="249" y="759"/>
            <a:chExt cx="157" cy="167"/>
          </a:xfrm>
        </p:grpSpPr>
        <p:sp>
          <p:nvSpPr>
            <p:cNvPr id="5142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3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457200" y="2286000"/>
            <a:ext cx="249238" cy="265113"/>
            <a:chOff x="249" y="759"/>
            <a:chExt cx="157" cy="167"/>
          </a:xfrm>
        </p:grpSpPr>
        <p:sp>
          <p:nvSpPr>
            <p:cNvPr id="5140" name="Rectangle 11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1" name="Rectangle 12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457200" y="3352800"/>
            <a:ext cx="249238" cy="265113"/>
            <a:chOff x="249" y="759"/>
            <a:chExt cx="157" cy="167"/>
          </a:xfrm>
        </p:grpSpPr>
        <p:sp>
          <p:nvSpPr>
            <p:cNvPr id="5138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39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685800" y="3200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Change</a:t>
            </a:r>
          </a:p>
        </p:txBody>
      </p:sp>
      <p:sp>
        <p:nvSpPr>
          <p:cNvPr id="5129" name="Line 20"/>
          <p:cNvSpPr>
            <a:spLocks noChangeShapeType="1"/>
          </p:cNvSpPr>
          <p:nvPr/>
        </p:nvSpPr>
        <p:spPr bwMode="auto">
          <a:xfrm flipV="1">
            <a:off x="1981200" y="2971800"/>
            <a:ext cx="381000" cy="498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30" name="Line 22"/>
          <p:cNvSpPr>
            <a:spLocks noChangeShapeType="1"/>
          </p:cNvSpPr>
          <p:nvPr/>
        </p:nvSpPr>
        <p:spPr bwMode="auto">
          <a:xfrm>
            <a:off x="1981200" y="3470275"/>
            <a:ext cx="381000" cy="415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2322513" y="2706688"/>
            <a:ext cx="285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First order change</a:t>
            </a:r>
          </a:p>
        </p:txBody>
      </p:sp>
      <p:sp>
        <p:nvSpPr>
          <p:cNvPr id="5132" name="Text Box 24"/>
          <p:cNvSpPr txBox="1">
            <a:spLocks noChangeArrowheads="1"/>
          </p:cNvSpPr>
          <p:nvPr/>
        </p:nvSpPr>
        <p:spPr bwMode="auto">
          <a:xfrm>
            <a:off x="2322513" y="3657600"/>
            <a:ext cx="329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Second order change</a:t>
            </a:r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2308225" y="2971800"/>
            <a:ext cx="447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0"/>
              <a:t>(making moderate adjustments)</a:t>
            </a:r>
          </a:p>
        </p:txBody>
      </p:sp>
      <p:sp>
        <p:nvSpPr>
          <p:cNvPr id="5134" name="Text Box 26"/>
          <p:cNvSpPr txBox="1">
            <a:spLocks noChangeArrowheads="1"/>
          </p:cNvSpPr>
          <p:nvPr/>
        </p:nvSpPr>
        <p:spPr bwMode="auto">
          <a:xfrm>
            <a:off x="2308225" y="3962400"/>
            <a:ext cx="418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0"/>
              <a:t>(reinvent, reengineer, rewrite)</a:t>
            </a:r>
          </a:p>
        </p:txBody>
      </p: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685800" y="5943600"/>
            <a:ext cx="7800975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OD consultants are experts in organizational change</a:t>
            </a:r>
          </a:p>
        </p:txBody>
      </p:sp>
      <p:sp>
        <p:nvSpPr>
          <p:cNvPr id="5136" name="Text Box 29"/>
          <p:cNvSpPr txBox="1">
            <a:spLocks noChangeArrowheads="1"/>
          </p:cNvSpPr>
          <p:nvPr/>
        </p:nvSpPr>
        <p:spPr bwMode="auto">
          <a:xfrm>
            <a:off x="381000" y="4926013"/>
            <a:ext cx="7985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00FF"/>
                </a:solidFill>
              </a:rPr>
              <a:t>What needs to be changed and how to go about it</a:t>
            </a:r>
          </a:p>
        </p:txBody>
      </p:sp>
      <p:pic>
        <p:nvPicPr>
          <p:cNvPr id="5137" name="Picture 30" descr="MCj03892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5363"/>
            <a:ext cx="4254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304800" y="1143000"/>
            <a:ext cx="2819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Orientation</a:t>
            </a:r>
          </a:p>
        </p:txBody>
      </p:sp>
      <p:pic>
        <p:nvPicPr>
          <p:cNvPr id="6148" name="Picture 6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62000" y="1182688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Diagnosing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304800" y="1981200"/>
            <a:ext cx="2819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622300" y="2020888"/>
            <a:ext cx="219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Taking Action</a:t>
            </a: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304800" y="2819400"/>
            <a:ext cx="2819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533400" y="285908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Re-Diagnosing</a:t>
            </a: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304800" y="3657600"/>
            <a:ext cx="2819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228600" y="3697288"/>
            <a:ext cx="290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Taking New Action</a:t>
            </a: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16764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16764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16764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>
            <a:off x="16764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9576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This process is known as </a:t>
            </a:r>
          </a:p>
          <a:p>
            <a:pPr algn="ctr" eaLnBrk="1" hangingPunct="1"/>
            <a:r>
              <a:rPr lang="en-US" sz="3200"/>
              <a:t>‘</a:t>
            </a:r>
            <a:r>
              <a:rPr lang="en-US" sz="3200">
                <a:solidFill>
                  <a:srgbClr val="0000FF"/>
                </a:solidFill>
              </a:rPr>
              <a:t>Action Research</a:t>
            </a:r>
            <a:r>
              <a:rPr lang="en-US" sz="3200"/>
              <a:t>’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3124200" y="4572000"/>
            <a:ext cx="5791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Change occurs based on the actions taken </a:t>
            </a:r>
          </a:p>
          <a:p>
            <a:pPr algn="just" eaLnBrk="1" hangingPunct="1"/>
            <a:endParaRPr lang="en-US" sz="2400"/>
          </a:p>
          <a:p>
            <a:pPr algn="just" eaLnBrk="1" hangingPunct="1"/>
            <a:r>
              <a:rPr lang="en-US" sz="2400"/>
              <a:t>New knowledge comes from examining the results of the actions.</a:t>
            </a:r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3733800" y="2133600"/>
            <a:ext cx="5264150" cy="20145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Three ingredients:</a:t>
            </a:r>
          </a:p>
          <a:p>
            <a:pPr eaLnBrk="1" hangingPunct="1"/>
            <a:endParaRPr lang="en-US"/>
          </a:p>
          <a:p>
            <a:pPr eaLnBrk="1" hangingPunct="1">
              <a:buFontTx/>
              <a:buAutoNum type="arabicPeriod"/>
            </a:pPr>
            <a:r>
              <a:rPr lang="en-US"/>
              <a:t>Participation</a:t>
            </a:r>
          </a:p>
          <a:p>
            <a:pPr eaLnBrk="1" hangingPunct="1">
              <a:buFontTx/>
              <a:buAutoNum type="arabicPeriod"/>
            </a:pPr>
            <a:endParaRPr lang="en-US"/>
          </a:p>
          <a:p>
            <a:pPr eaLnBrk="1" hangingPunct="1">
              <a:buFontTx/>
              <a:buAutoNum type="arabicPeriod"/>
            </a:pPr>
            <a:r>
              <a:rPr lang="en-US"/>
              <a:t>OD consultant (as collaborator &amp; colearner)</a:t>
            </a:r>
          </a:p>
          <a:p>
            <a:pPr eaLnBrk="1" hangingPunct="1">
              <a:buFontTx/>
              <a:buAutoNum type="arabicPeriod"/>
            </a:pPr>
            <a:endParaRPr lang="en-US"/>
          </a:p>
          <a:p>
            <a:pPr eaLnBrk="1" hangingPunct="1">
              <a:buFontTx/>
              <a:buAutoNum type="arabicPeriod"/>
            </a:pPr>
            <a:r>
              <a:rPr lang="en-US"/>
              <a:t>Iterative process of diagnosis &amp; action</a:t>
            </a:r>
          </a:p>
        </p:txBody>
      </p:sp>
      <p:pic>
        <p:nvPicPr>
          <p:cNvPr id="6163" name="Picture 23" descr="fin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1387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4" name="Group 24"/>
          <p:cNvGrpSpPr>
            <a:grpSpLocks/>
          </p:cNvGrpSpPr>
          <p:nvPr/>
        </p:nvGrpSpPr>
        <p:grpSpPr bwMode="auto">
          <a:xfrm>
            <a:off x="2895600" y="4724400"/>
            <a:ext cx="249238" cy="265113"/>
            <a:chOff x="249" y="759"/>
            <a:chExt cx="157" cy="167"/>
          </a:xfrm>
        </p:grpSpPr>
        <p:sp>
          <p:nvSpPr>
            <p:cNvPr id="6168" name="Rectangle 25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169" name="Rectangle 26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6165" name="Group 27"/>
          <p:cNvGrpSpPr>
            <a:grpSpLocks/>
          </p:cNvGrpSpPr>
          <p:nvPr/>
        </p:nvGrpSpPr>
        <p:grpSpPr bwMode="auto">
          <a:xfrm>
            <a:off x="2895600" y="5791200"/>
            <a:ext cx="249238" cy="265113"/>
            <a:chOff x="249" y="759"/>
            <a:chExt cx="157" cy="167"/>
          </a:xfrm>
        </p:grpSpPr>
        <p:sp>
          <p:nvSpPr>
            <p:cNvPr id="6166" name="Rectangle 2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167" name="Rectangle 2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460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3979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Definition(s) of OD</a:t>
            </a:r>
          </a:p>
        </p:txBody>
      </p:sp>
      <p:pic>
        <p:nvPicPr>
          <p:cNvPr id="7171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28600" y="1123950"/>
            <a:ext cx="8763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/>
              <a:t>	Organization Development is an effort (1) </a:t>
            </a:r>
            <a:r>
              <a:rPr lang="en-US" i="1"/>
              <a:t>planned</a:t>
            </a:r>
            <a:r>
              <a:rPr lang="en-US"/>
              <a:t>, (2) </a:t>
            </a:r>
            <a:r>
              <a:rPr lang="en-US" i="1"/>
              <a:t>organization-wide</a:t>
            </a:r>
            <a:r>
              <a:rPr lang="en-US"/>
              <a:t>, and (3) </a:t>
            </a:r>
            <a:r>
              <a:rPr lang="en-US" i="1"/>
              <a:t>managed from top</a:t>
            </a:r>
            <a:r>
              <a:rPr lang="en-US"/>
              <a:t>, to (4) </a:t>
            </a:r>
            <a:r>
              <a:rPr lang="en-US" i="1"/>
              <a:t>increase organization effectiveness </a:t>
            </a:r>
            <a:r>
              <a:rPr lang="en-US"/>
              <a:t>and </a:t>
            </a:r>
            <a:r>
              <a:rPr lang="en-US" i="1"/>
              <a:t>health</a:t>
            </a:r>
            <a:r>
              <a:rPr lang="en-US"/>
              <a:t> through (5) </a:t>
            </a:r>
            <a:r>
              <a:rPr lang="en-US" i="1"/>
              <a:t>planned interventions </a:t>
            </a:r>
            <a:r>
              <a:rPr lang="en-US"/>
              <a:t>in organization’s “processes”, using </a:t>
            </a:r>
            <a:r>
              <a:rPr lang="en-US" i="1"/>
              <a:t>behavioral-science </a:t>
            </a:r>
            <a:r>
              <a:rPr lang="en-US"/>
              <a:t>knowledge.				           </a:t>
            </a:r>
            <a:r>
              <a:rPr lang="en-US" sz="1400">
                <a:solidFill>
                  <a:srgbClr val="0000FF"/>
                </a:solidFill>
              </a:rPr>
              <a:t>…Beckhard, 1969</a:t>
            </a:r>
          </a:p>
          <a:p>
            <a:pPr eaLnBrk="1" hangingPunct="1"/>
            <a:endParaRPr lang="en-US">
              <a:solidFill>
                <a:srgbClr val="0000FF"/>
              </a:solidFill>
            </a:endParaRPr>
          </a:p>
          <a:p>
            <a:pPr algn="just" eaLnBrk="1" hangingPunct="1"/>
            <a:r>
              <a:rPr lang="en-US"/>
              <a:t>	Organization Development is a process of planned change – change of an organization’s culture from one which avoids an examination of social processes (especially decision making, planning and communication) to one which institutionalizes and legitimizes this examination.    </a:t>
            </a:r>
            <a:r>
              <a:rPr lang="en-US" sz="1400">
                <a:solidFill>
                  <a:srgbClr val="0000FF"/>
                </a:solidFill>
              </a:rPr>
              <a:t>…Burke &amp; Hornstein, 1972</a:t>
            </a:r>
          </a:p>
          <a:p>
            <a:pPr eaLnBrk="1" hangingPunct="1"/>
            <a:endParaRPr lang="en-US" sz="1400">
              <a:solidFill>
                <a:srgbClr val="0000FF"/>
              </a:solidFill>
            </a:endParaRPr>
          </a:p>
          <a:p>
            <a:pPr algn="just" eaLnBrk="1" hangingPunct="1"/>
            <a:r>
              <a:rPr lang="en-US" sz="1400"/>
              <a:t>	</a:t>
            </a:r>
            <a:r>
              <a:rPr lang="en-US"/>
              <a:t>Organization Development is a systematic application of behavioral science knowledge to the planned development and reinforcement of organizational strategies, structures, and processes for improving an organization’s effectiveness.			          </a:t>
            </a:r>
            <a:r>
              <a:rPr lang="en-US" sz="1400">
                <a:solidFill>
                  <a:srgbClr val="0000FF"/>
                </a:solidFill>
              </a:rPr>
              <a:t>…Cummings &amp; Worley, 1993</a:t>
            </a:r>
          </a:p>
          <a:p>
            <a:pPr algn="just" eaLnBrk="1" hangingPunct="1"/>
            <a:endParaRPr lang="en-US" sz="1400">
              <a:solidFill>
                <a:srgbClr val="0000FF"/>
              </a:solidFill>
            </a:endParaRPr>
          </a:p>
          <a:p>
            <a:pPr algn="just" eaLnBrk="1" hangingPunct="1"/>
            <a:r>
              <a:rPr lang="en-US"/>
              <a:t>Organization development is a planned process of change in an organization’s culture through the utilization of behavioral science technologies, research, and theory. 							 </a:t>
            </a:r>
            <a:r>
              <a:rPr lang="en-US" sz="1400">
                <a:solidFill>
                  <a:srgbClr val="0000FF"/>
                </a:solidFill>
              </a:rPr>
              <a:t>…Burke, 1994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	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39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History of OD</a:t>
            </a:r>
          </a:p>
        </p:txBody>
      </p:sp>
      <p:pic>
        <p:nvPicPr>
          <p:cNvPr id="8195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0" y="1219200"/>
            <a:ext cx="307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Four major stems of OD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416300" y="762000"/>
            <a:ext cx="5727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(1) T-group </a:t>
            </a:r>
          </a:p>
          <a:p>
            <a:pPr eaLnBrk="1" hangingPunct="1"/>
            <a:r>
              <a:rPr lang="en-US" sz="2000"/>
              <a:t>(2) Survey Feedback Technology</a:t>
            </a:r>
          </a:p>
          <a:p>
            <a:pPr eaLnBrk="1" hangingPunct="1"/>
            <a:r>
              <a:rPr lang="en-US" sz="2000"/>
              <a:t>(3) Action research</a:t>
            </a:r>
          </a:p>
          <a:p>
            <a:pPr eaLnBrk="1" hangingPunct="1"/>
            <a:r>
              <a:rPr lang="en-US" sz="2000"/>
              <a:t>(4) Sociotechnical &amp; Socioclinical approaches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52400" y="2197100"/>
            <a:ext cx="8855075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200"/>
              <a:t>(1)  T-Group (Laboratory Training) – participants learn  from their own actions and the group’s evolving dynamics </a:t>
            </a:r>
          </a:p>
          <a:p>
            <a:pPr algn="just" eaLnBrk="1" hangingPunct="1"/>
            <a:endParaRPr lang="en-US" sz="2200"/>
          </a:p>
          <a:p>
            <a:pPr algn="just" eaLnBrk="1" hangingPunct="1"/>
            <a:r>
              <a:rPr lang="en-US" sz="2200"/>
              <a:t>(2) Developing reliable questionnaires, collecting data from personnel, analyzing it for trends, and feeding the results back to everyone for action planning</a:t>
            </a:r>
          </a:p>
          <a:p>
            <a:pPr algn="just" eaLnBrk="1" hangingPunct="1"/>
            <a:endParaRPr lang="en-US" sz="2200"/>
          </a:p>
          <a:p>
            <a:pPr algn="just" eaLnBrk="1" hangingPunct="1"/>
            <a:r>
              <a:rPr lang="en-US" sz="2200"/>
              <a:t>(3)  Diagnosing, taking action, re-diagnosing and taking new action</a:t>
            </a:r>
          </a:p>
          <a:p>
            <a:pPr algn="just" eaLnBrk="1" hangingPunct="1"/>
            <a:endParaRPr lang="en-US" sz="2200"/>
          </a:p>
          <a:p>
            <a:pPr algn="just" eaLnBrk="1" hangingPunct="1"/>
            <a:r>
              <a:rPr lang="en-US" sz="2200"/>
              <a:t>(4)  Integrate social requirements of employees with technical requirements needed to do work in provided environment. </a:t>
            </a:r>
          </a:p>
          <a:p>
            <a:pPr algn="just" eaLnBrk="1" hangingPunct="1"/>
            <a:endParaRPr lang="en-US" sz="2200"/>
          </a:p>
        </p:txBody>
      </p:sp>
      <p:sp>
        <p:nvSpPr>
          <p:cNvPr id="8199" name="Line 16"/>
          <p:cNvSpPr>
            <a:spLocks noChangeShapeType="1"/>
          </p:cNvSpPr>
          <p:nvPr/>
        </p:nvSpPr>
        <p:spPr bwMode="auto">
          <a:xfrm flipV="1">
            <a:off x="3040063" y="1003300"/>
            <a:ext cx="452437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200" name="Line 17"/>
          <p:cNvSpPr>
            <a:spLocks noChangeShapeType="1"/>
          </p:cNvSpPr>
          <p:nvPr/>
        </p:nvSpPr>
        <p:spPr bwMode="auto">
          <a:xfrm>
            <a:off x="3033713" y="1406525"/>
            <a:ext cx="460375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201" name="Line 18"/>
          <p:cNvSpPr>
            <a:spLocks noChangeShapeType="1"/>
          </p:cNvSpPr>
          <p:nvPr/>
        </p:nvSpPr>
        <p:spPr bwMode="auto">
          <a:xfrm flipV="1">
            <a:off x="3048000" y="1304925"/>
            <a:ext cx="433388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8202" name="Line 19"/>
          <p:cNvSpPr>
            <a:spLocks noChangeShapeType="1"/>
          </p:cNvSpPr>
          <p:nvPr/>
        </p:nvSpPr>
        <p:spPr bwMode="auto">
          <a:xfrm>
            <a:off x="3048000" y="1412875"/>
            <a:ext cx="447675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3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7793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Revolutionary Values &amp; Beliefs of OD</a:t>
            </a:r>
          </a:p>
        </p:txBody>
      </p:sp>
      <p:pic>
        <p:nvPicPr>
          <p:cNvPr id="9219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81000" y="990600"/>
            <a:ext cx="8458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Organic systems (mutual confidence &amp; trust) rather than mechanical systems (authority-obedience) 			</a:t>
            </a:r>
            <a:r>
              <a:rPr lang="en-US" sz="1400" i="1">
                <a:solidFill>
                  <a:srgbClr val="0000FF"/>
                </a:solidFill>
              </a:rPr>
              <a:t>…. Warren Bennis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Basic units of change are groups, not individuals 	</a:t>
            </a:r>
            <a:r>
              <a:rPr lang="en-US" sz="1400" i="1">
                <a:solidFill>
                  <a:srgbClr val="0000FF"/>
                </a:solidFill>
              </a:rPr>
              <a:t>…. Richard Beckhard</a:t>
            </a:r>
          </a:p>
          <a:p>
            <a:pPr eaLnBrk="1" hangingPunct="1"/>
            <a:endParaRPr lang="en-US" sz="1400" i="1"/>
          </a:p>
          <a:p>
            <a:pPr eaLnBrk="1" hangingPunct="1"/>
            <a:r>
              <a:rPr lang="en-US"/>
              <a:t>Away from resisting and fearing individual differences towards accepting and utilizing them				</a:t>
            </a:r>
            <a:r>
              <a:rPr lang="en-US" sz="1400" i="1">
                <a:solidFill>
                  <a:srgbClr val="0000FF"/>
                </a:solidFill>
              </a:rPr>
              <a:t>…. Robert Tannenbaum</a:t>
            </a:r>
            <a:endParaRPr lang="en-US" sz="1400">
              <a:solidFill>
                <a:srgbClr val="0000FF"/>
              </a:solidFill>
            </a:endParaRPr>
          </a:p>
          <a:p>
            <a:pPr eaLnBrk="1" hangingPunct="1"/>
            <a:endParaRPr lang="en-US" sz="1400" i="1"/>
          </a:p>
          <a:p>
            <a:pPr eaLnBrk="1" hangingPunct="1"/>
            <a:endParaRPr lang="en-US" i="1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114800" y="3733800"/>
            <a:ext cx="42751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Trust and respect for individual</a:t>
            </a:r>
          </a:p>
          <a:p>
            <a:pPr eaLnBrk="1" hangingPunct="1"/>
            <a:endParaRPr lang="en-US" sz="900"/>
          </a:p>
          <a:p>
            <a:pPr eaLnBrk="1" hangingPunct="1"/>
            <a:r>
              <a:rPr lang="en-US"/>
              <a:t>Open communication</a:t>
            </a:r>
          </a:p>
          <a:p>
            <a:pPr eaLnBrk="1" hangingPunct="1"/>
            <a:endParaRPr lang="en-US" sz="900"/>
          </a:p>
          <a:p>
            <a:pPr eaLnBrk="1" hangingPunct="1"/>
            <a:r>
              <a:rPr lang="en-US"/>
              <a:t>Decentralized decision making</a:t>
            </a:r>
          </a:p>
          <a:p>
            <a:pPr eaLnBrk="1" hangingPunct="1"/>
            <a:endParaRPr lang="en-US" sz="900"/>
          </a:p>
          <a:p>
            <a:pPr eaLnBrk="1" hangingPunct="1"/>
            <a:r>
              <a:rPr lang="en-US"/>
              <a:t>Collaboration and cooperation</a:t>
            </a:r>
          </a:p>
          <a:p>
            <a:pPr eaLnBrk="1" hangingPunct="1"/>
            <a:endParaRPr lang="en-US" sz="900"/>
          </a:p>
          <a:p>
            <a:pPr eaLnBrk="1" hangingPunct="1"/>
            <a:r>
              <a:rPr lang="en-US"/>
              <a:t>Appropriate use of powers</a:t>
            </a:r>
          </a:p>
          <a:p>
            <a:pPr eaLnBrk="1" hangingPunct="1"/>
            <a:endParaRPr lang="en-US" sz="900"/>
          </a:p>
          <a:p>
            <a:pPr eaLnBrk="1" hangingPunct="1"/>
            <a:r>
              <a:rPr lang="en-US"/>
              <a:t>Authentic interpersonal relationships</a:t>
            </a:r>
          </a:p>
        </p:txBody>
      </p:sp>
      <p:grpSp>
        <p:nvGrpSpPr>
          <p:cNvPr id="9222" name="Group 7"/>
          <p:cNvGrpSpPr>
            <a:grpSpLocks/>
          </p:cNvGrpSpPr>
          <p:nvPr/>
        </p:nvGrpSpPr>
        <p:grpSpPr bwMode="auto">
          <a:xfrm>
            <a:off x="152400" y="1106488"/>
            <a:ext cx="249238" cy="265112"/>
            <a:chOff x="249" y="759"/>
            <a:chExt cx="157" cy="167"/>
          </a:xfrm>
        </p:grpSpPr>
        <p:sp>
          <p:nvSpPr>
            <p:cNvPr id="9236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7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152400" y="1868488"/>
            <a:ext cx="249238" cy="265112"/>
            <a:chOff x="249" y="759"/>
            <a:chExt cx="157" cy="167"/>
          </a:xfrm>
        </p:grpSpPr>
        <p:sp>
          <p:nvSpPr>
            <p:cNvPr id="9234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5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9224" name="Group 7"/>
          <p:cNvGrpSpPr>
            <a:grpSpLocks/>
          </p:cNvGrpSpPr>
          <p:nvPr/>
        </p:nvGrpSpPr>
        <p:grpSpPr bwMode="auto">
          <a:xfrm>
            <a:off x="152400" y="2401888"/>
            <a:ext cx="249238" cy="265112"/>
            <a:chOff x="249" y="759"/>
            <a:chExt cx="157" cy="167"/>
          </a:xfrm>
        </p:grpSpPr>
        <p:sp>
          <p:nvSpPr>
            <p:cNvPr id="9232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233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 rot="5400000">
            <a:off x="3162300" y="4000500"/>
            <a:ext cx="1066800" cy="838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16200000" flipH="1">
            <a:off x="3200400" y="5029200"/>
            <a:ext cx="990600" cy="838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3276600" y="4343400"/>
            <a:ext cx="838200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3276600" y="4953000"/>
            <a:ext cx="838200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3276600" y="4724400"/>
            <a:ext cx="8382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3276600" y="4953000"/>
            <a:ext cx="8382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31" name="TextBox 28"/>
          <p:cNvSpPr txBox="1">
            <a:spLocks noChangeArrowheads="1"/>
          </p:cNvSpPr>
          <p:nvPr/>
        </p:nvSpPr>
        <p:spPr bwMode="auto">
          <a:xfrm>
            <a:off x="457200" y="4495800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/>
              <a:t>Radical departure from accepted values and beliefs of 1960’s</a:t>
            </a:r>
          </a:p>
        </p:txBody>
      </p:sp>
    </p:spTree>
    <p:extLst>
      <p:ext uri="{BB962C8B-B14F-4D97-AF65-F5344CB8AC3E}">
        <p14:creationId xmlns:p14="http://schemas.microsoft.com/office/powerpoint/2010/main" val="5251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00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Second-Generation OD</a:t>
            </a:r>
          </a:p>
        </p:txBody>
      </p:sp>
      <p:pic>
        <p:nvPicPr>
          <p:cNvPr id="10243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1549400" y="1277938"/>
            <a:ext cx="249238" cy="265112"/>
            <a:chOff x="249" y="759"/>
            <a:chExt cx="157" cy="167"/>
          </a:xfrm>
        </p:grpSpPr>
        <p:sp>
          <p:nvSpPr>
            <p:cNvPr id="10264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65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549400" y="2003425"/>
            <a:ext cx="249238" cy="265113"/>
            <a:chOff x="249" y="759"/>
            <a:chExt cx="157" cy="167"/>
          </a:xfrm>
        </p:grpSpPr>
        <p:sp>
          <p:nvSpPr>
            <p:cNvPr id="10262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63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1549400" y="2765425"/>
            <a:ext cx="249238" cy="265113"/>
            <a:chOff x="249" y="759"/>
            <a:chExt cx="157" cy="167"/>
          </a:xfrm>
        </p:grpSpPr>
        <p:sp>
          <p:nvSpPr>
            <p:cNvPr id="10260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61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524000" y="3487738"/>
            <a:ext cx="249238" cy="265112"/>
            <a:chOff x="249" y="759"/>
            <a:chExt cx="157" cy="167"/>
          </a:xfrm>
        </p:grpSpPr>
        <p:sp>
          <p:nvSpPr>
            <p:cNvPr id="10258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59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  <p:grpSp>
        <p:nvGrpSpPr>
          <p:cNvPr id="10248" name="Group 7"/>
          <p:cNvGrpSpPr>
            <a:grpSpLocks/>
          </p:cNvGrpSpPr>
          <p:nvPr/>
        </p:nvGrpSpPr>
        <p:grpSpPr bwMode="auto">
          <a:xfrm>
            <a:off x="1524000" y="4213225"/>
            <a:ext cx="249238" cy="265113"/>
            <a:chOff x="249" y="759"/>
            <a:chExt cx="157" cy="167"/>
          </a:xfrm>
        </p:grpSpPr>
        <p:sp>
          <p:nvSpPr>
            <p:cNvPr id="10256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57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  <p:sp>
        <p:nvSpPr>
          <p:cNvPr id="10249" name="TextBox 18"/>
          <p:cNvSpPr txBox="1">
            <a:spLocks noChangeArrowheads="1"/>
          </p:cNvSpPr>
          <p:nvPr/>
        </p:nvSpPr>
        <p:spPr bwMode="auto">
          <a:xfrm>
            <a:off x="1798638" y="1201738"/>
            <a:ext cx="50593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Organization Transformation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Organizational Culture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Learning Organization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Total Quality Management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Visioning and Future Search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Business Process Reengineering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Quality of Work Life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10250" name="Group 7"/>
          <p:cNvGrpSpPr>
            <a:grpSpLocks/>
          </p:cNvGrpSpPr>
          <p:nvPr/>
        </p:nvGrpSpPr>
        <p:grpSpPr bwMode="auto">
          <a:xfrm>
            <a:off x="1524000" y="4975225"/>
            <a:ext cx="249238" cy="265113"/>
            <a:chOff x="249" y="759"/>
            <a:chExt cx="157" cy="167"/>
          </a:xfrm>
        </p:grpSpPr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  <p:grpSp>
        <p:nvGrpSpPr>
          <p:cNvPr id="10251" name="Group 7"/>
          <p:cNvGrpSpPr>
            <a:grpSpLocks/>
          </p:cNvGrpSpPr>
          <p:nvPr/>
        </p:nvGrpSpPr>
        <p:grpSpPr bwMode="auto">
          <a:xfrm>
            <a:off x="1524000" y="5715000"/>
            <a:ext cx="249238" cy="265113"/>
            <a:chOff x="249" y="759"/>
            <a:chExt cx="157" cy="167"/>
          </a:xfrm>
        </p:grpSpPr>
        <p:sp>
          <p:nvSpPr>
            <p:cNvPr id="10252" name="Rectangle 8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 sz="2400"/>
            </a:p>
          </p:txBody>
        </p:sp>
      </p:grpSp>
    </p:spTree>
    <p:extLst>
      <p:ext uri="{BB962C8B-B14F-4D97-AF65-F5344CB8AC3E}">
        <p14:creationId xmlns:p14="http://schemas.microsoft.com/office/powerpoint/2010/main" val="10953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</a:t>
            </a:r>
          </a:p>
        </p:txBody>
      </p:sp>
      <p:pic>
        <p:nvPicPr>
          <p:cNvPr id="11267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04800" y="28956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Kurt Lewin</a:t>
            </a:r>
          </a:p>
        </p:txBody>
      </p:sp>
      <p:pic>
        <p:nvPicPr>
          <p:cNvPr id="11269" name="Picture 6" descr="kurt lew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38200"/>
            <a:ext cx="13811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905000" y="1265238"/>
            <a:ext cx="60737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</a:rPr>
              <a:t>Change is a three-stage process</a:t>
            </a:r>
          </a:p>
          <a:p>
            <a:pPr eaLnBrk="1" hangingPunct="1"/>
            <a:r>
              <a:rPr lang="en-US" sz="2000"/>
              <a:t>Stage 1- </a:t>
            </a:r>
            <a:r>
              <a:rPr lang="en-US" sz="2000">
                <a:solidFill>
                  <a:srgbClr val="0000FF"/>
                </a:solidFill>
              </a:rPr>
              <a:t>Unfreezing</a:t>
            </a:r>
            <a:r>
              <a:rPr lang="en-US" sz="2000"/>
              <a:t> the old behavior/ situation</a:t>
            </a:r>
          </a:p>
          <a:p>
            <a:pPr eaLnBrk="1" hangingPunct="1"/>
            <a:r>
              <a:rPr lang="en-US" sz="2000"/>
              <a:t>Stage 2	- </a:t>
            </a:r>
            <a:r>
              <a:rPr lang="en-US" sz="2000">
                <a:solidFill>
                  <a:srgbClr val="0000FF"/>
                </a:solidFill>
              </a:rPr>
              <a:t>Moving</a:t>
            </a:r>
            <a:r>
              <a:rPr lang="en-US" sz="2000"/>
              <a:t> to a new level of behaviors</a:t>
            </a:r>
          </a:p>
          <a:p>
            <a:pPr eaLnBrk="1" hangingPunct="1"/>
            <a:r>
              <a:rPr lang="en-US" sz="2000"/>
              <a:t>Stage 3	- </a:t>
            </a:r>
            <a:r>
              <a:rPr lang="en-US" sz="2000">
                <a:solidFill>
                  <a:srgbClr val="0000FF"/>
                </a:solidFill>
              </a:rPr>
              <a:t>Refreezing</a:t>
            </a:r>
            <a:r>
              <a:rPr lang="en-US" sz="2000"/>
              <a:t> the behavior at the new level</a:t>
            </a:r>
          </a:p>
          <a:p>
            <a:pPr eaLnBrk="1" hangingPunct="1"/>
            <a:r>
              <a:rPr lang="en-US"/>
              <a:t> 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04800" y="37338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7030A0"/>
                </a:solidFill>
              </a:rPr>
              <a:t>Edgar Schein </a:t>
            </a:r>
            <a:r>
              <a:rPr lang="en-US" sz="2400"/>
              <a:t>modified this theory by specifying psychological mechanisms involved in each stage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381000" y="48768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/>
              <a:t>Later </a:t>
            </a:r>
            <a:r>
              <a:rPr lang="en-US" sz="2400">
                <a:solidFill>
                  <a:srgbClr val="7030A0"/>
                </a:solidFill>
              </a:rPr>
              <a:t>Ronald Lippitt</a:t>
            </a:r>
            <a:r>
              <a:rPr lang="en-US" sz="2400"/>
              <a:t>, </a:t>
            </a:r>
            <a:r>
              <a:rPr lang="en-US" sz="2400">
                <a:solidFill>
                  <a:srgbClr val="7030A0"/>
                </a:solidFill>
              </a:rPr>
              <a:t>Jeanne Watson </a:t>
            </a:r>
            <a:r>
              <a:rPr lang="en-US" sz="2400"/>
              <a:t>and </a:t>
            </a:r>
            <a:r>
              <a:rPr lang="en-US" sz="2400">
                <a:solidFill>
                  <a:srgbClr val="7030A0"/>
                </a:solidFill>
              </a:rPr>
              <a:t>Bruce Westley </a:t>
            </a:r>
            <a:r>
              <a:rPr lang="en-US" sz="2400"/>
              <a:t>expanded this model into </a:t>
            </a:r>
            <a:r>
              <a:rPr lang="en-US" sz="2400">
                <a:solidFill>
                  <a:srgbClr val="0000FF"/>
                </a:solidFill>
              </a:rPr>
              <a:t>seven-stage</a:t>
            </a:r>
            <a:r>
              <a:rPr lang="en-US" sz="240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909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40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129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 </a:t>
            </a:r>
            <a:r>
              <a:rPr lang="en-US" sz="1600" b="0">
                <a:solidFill>
                  <a:srgbClr val="0000FF"/>
                </a:solidFill>
              </a:rPr>
              <a:t>Contd..</a:t>
            </a:r>
          </a:p>
        </p:txBody>
      </p:sp>
      <p:pic>
        <p:nvPicPr>
          <p:cNvPr id="12291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28600" y="1524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1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228600" y="2286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2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228600" y="6096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7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28600" y="5334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6</a:t>
            </a: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228600" y="4572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5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228600" y="3810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4</a:t>
            </a: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8600" y="3048000"/>
            <a:ext cx="1295400" cy="609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Phase 3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1508125" y="1600200"/>
            <a:ext cx="468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Developing a need for change. 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1524000" y="2362200"/>
            <a:ext cx="558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Establishing the change relationship.</a:t>
            </a: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1524000" y="3124200"/>
            <a:ext cx="602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Diagnosing the client system’s problem.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1495425" y="3713163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Examining alternative routes, establishing goals and intentions of action.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1524000" y="4648200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Transforming intentions into actual change efforts.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524000" y="5410200"/>
            <a:ext cx="294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Stabilizing change.</a:t>
            </a: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1524000" y="6172200"/>
            <a:ext cx="505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Achieving a terminal relationship.</a:t>
            </a:r>
          </a:p>
        </p:txBody>
      </p:sp>
      <p:sp>
        <p:nvSpPr>
          <p:cNvPr id="12306" name="Text Box 22"/>
          <p:cNvSpPr txBox="1">
            <a:spLocks noChangeArrowheads="1"/>
          </p:cNvSpPr>
          <p:nvPr/>
        </p:nvSpPr>
        <p:spPr bwMode="auto">
          <a:xfrm>
            <a:off x="385763" y="914400"/>
            <a:ext cx="837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00FF"/>
                </a:solidFill>
              </a:rPr>
              <a:t>Seven stage model representing the consulting process </a:t>
            </a:r>
          </a:p>
        </p:txBody>
      </p:sp>
    </p:spTree>
    <p:extLst>
      <p:ext uri="{BB962C8B-B14F-4D97-AF65-F5344CB8AC3E}">
        <p14:creationId xmlns:p14="http://schemas.microsoft.com/office/powerpoint/2010/main" val="40691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3315" name="Picture 24" descr="Ath Track 1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152400" y="2971800"/>
            <a:ext cx="32766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13317" name="Picture 4" descr="Ralph Kil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838200"/>
            <a:ext cx="1420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</p:txBody>
      </p:sp>
      <p:pic>
        <p:nvPicPr>
          <p:cNvPr id="13319" name="Picture 5" descr="divid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52400" y="2927350"/>
            <a:ext cx="327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Five critical leverage points (</a:t>
            </a:r>
            <a:r>
              <a:rPr lang="en-US" sz="2400">
                <a:solidFill>
                  <a:srgbClr val="0000FF"/>
                </a:solidFill>
              </a:rPr>
              <a:t>tracks</a:t>
            </a:r>
            <a:r>
              <a:rPr lang="en-US" sz="2400"/>
              <a:t>) for organization change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3733800" y="914400"/>
            <a:ext cx="46942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/>
              <a:t>The culture track</a:t>
            </a:r>
          </a:p>
          <a:p>
            <a:pPr eaLnBrk="1" hangingPunct="1">
              <a:buFontTx/>
              <a:buAutoNum type="arabicPeriod"/>
            </a:pPr>
            <a:endParaRPr lang="en-US" sz="2000"/>
          </a:p>
          <a:p>
            <a:pPr eaLnBrk="1" hangingPunct="1">
              <a:buFontTx/>
              <a:buAutoNum type="arabicPeriod"/>
            </a:pPr>
            <a:r>
              <a:rPr lang="en-US" sz="2400"/>
              <a:t>The management skills track</a:t>
            </a:r>
          </a:p>
          <a:p>
            <a:pPr eaLnBrk="1" hangingPunct="1">
              <a:buFontTx/>
              <a:buAutoNum type="arabicPeriod"/>
            </a:pPr>
            <a:endParaRPr lang="en-US" sz="2000"/>
          </a:p>
          <a:p>
            <a:pPr eaLnBrk="1" hangingPunct="1">
              <a:buFontTx/>
              <a:buAutoNum type="arabicPeriod"/>
            </a:pPr>
            <a:r>
              <a:rPr lang="en-US" sz="2400"/>
              <a:t>The team-building track</a:t>
            </a:r>
          </a:p>
          <a:p>
            <a:pPr eaLnBrk="1" hangingPunct="1">
              <a:buFontTx/>
              <a:buAutoNum type="arabicPeriod"/>
            </a:pPr>
            <a:endParaRPr lang="en-US" sz="2000"/>
          </a:p>
          <a:p>
            <a:pPr eaLnBrk="1" hangingPunct="1">
              <a:buFontTx/>
              <a:buAutoNum type="arabicPeriod"/>
            </a:pPr>
            <a:r>
              <a:rPr lang="en-US" sz="2400"/>
              <a:t>The strategy-structure track</a:t>
            </a:r>
          </a:p>
          <a:p>
            <a:pPr eaLnBrk="1" hangingPunct="1">
              <a:buFontTx/>
              <a:buAutoNum type="arabicPeriod"/>
            </a:pPr>
            <a:endParaRPr lang="en-US" sz="2000"/>
          </a:p>
          <a:p>
            <a:pPr eaLnBrk="1" hangingPunct="1">
              <a:buFontTx/>
              <a:buAutoNum type="arabicPeriod"/>
            </a:pPr>
            <a:r>
              <a:rPr lang="en-US" sz="2400"/>
              <a:t>The reward system track</a:t>
            </a:r>
          </a:p>
        </p:txBody>
      </p:sp>
      <p:sp>
        <p:nvSpPr>
          <p:cNvPr id="13322" name="Line 16"/>
          <p:cNvSpPr>
            <a:spLocks noChangeShapeType="1"/>
          </p:cNvSpPr>
          <p:nvPr/>
        </p:nvSpPr>
        <p:spPr bwMode="auto">
          <a:xfrm>
            <a:off x="5638800" y="1295400"/>
            <a:ext cx="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5638800" y="1981200"/>
            <a:ext cx="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5638800" y="2590800"/>
            <a:ext cx="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5" name="Line 19"/>
          <p:cNvSpPr>
            <a:spLocks noChangeShapeType="1"/>
          </p:cNvSpPr>
          <p:nvPr/>
        </p:nvSpPr>
        <p:spPr bwMode="auto">
          <a:xfrm>
            <a:off x="5638800" y="3276600"/>
            <a:ext cx="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6" name="Text Box 20"/>
          <p:cNvSpPr txBox="1">
            <a:spLocks noChangeArrowheads="1"/>
          </p:cNvSpPr>
          <p:nvPr/>
        </p:nvSpPr>
        <p:spPr bwMode="auto">
          <a:xfrm>
            <a:off x="1905000" y="6308725"/>
            <a:ext cx="703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AT&amp;T, Eastman Kodak, Ford, General Electric, Xerox etc.</a:t>
            </a:r>
          </a:p>
        </p:txBody>
      </p:sp>
      <p:sp>
        <p:nvSpPr>
          <p:cNvPr id="13327" name="WordArt 21"/>
          <p:cNvSpPr>
            <a:spLocks noChangeArrowheads="1" noChangeShapeType="1" noTextEdit="1"/>
          </p:cNvSpPr>
          <p:nvPr/>
        </p:nvSpPr>
        <p:spPr bwMode="auto">
          <a:xfrm>
            <a:off x="219075" y="6210300"/>
            <a:ext cx="16097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Success</a:t>
            </a:r>
          </a:p>
        </p:txBody>
      </p:sp>
      <p:sp>
        <p:nvSpPr>
          <p:cNvPr id="13328" name="Text Box 22"/>
          <p:cNvSpPr txBox="1">
            <a:spLocks noChangeArrowheads="1"/>
          </p:cNvSpPr>
          <p:nvPr/>
        </p:nvSpPr>
        <p:spPr bwMode="auto">
          <a:xfrm>
            <a:off x="228600" y="4267200"/>
            <a:ext cx="8839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FF"/>
                </a:solidFill>
              </a:rPr>
              <a:t>Track 1 </a:t>
            </a:r>
            <a:r>
              <a:rPr lang="en-US" sz="2200" i="1">
                <a:solidFill>
                  <a:srgbClr val="669900"/>
                </a:solidFill>
              </a:rPr>
              <a:t>:</a:t>
            </a:r>
            <a:r>
              <a:rPr lang="en-US" sz="2200" i="1"/>
              <a:t> Enhances trust, communication, information sharing</a:t>
            </a:r>
          </a:p>
          <a:p>
            <a:pPr eaLnBrk="1" hangingPunct="1"/>
            <a:r>
              <a:rPr lang="en-US" sz="2200" i="1">
                <a:solidFill>
                  <a:srgbClr val="0000FF"/>
                </a:solidFill>
              </a:rPr>
              <a:t>Track 2 </a:t>
            </a:r>
            <a:r>
              <a:rPr lang="en-US" sz="2200" i="1">
                <a:solidFill>
                  <a:srgbClr val="669900"/>
                </a:solidFill>
              </a:rPr>
              <a:t>: </a:t>
            </a:r>
            <a:r>
              <a:rPr lang="en-US" sz="2200" i="1"/>
              <a:t>Provide new ways of coping with complex problems</a:t>
            </a:r>
          </a:p>
          <a:p>
            <a:pPr eaLnBrk="1" hangingPunct="1"/>
            <a:r>
              <a:rPr lang="en-US" sz="2200" i="1">
                <a:solidFill>
                  <a:srgbClr val="0000FF"/>
                </a:solidFill>
              </a:rPr>
              <a:t>Track 3 </a:t>
            </a:r>
            <a:r>
              <a:rPr lang="en-US" sz="2200" i="1">
                <a:solidFill>
                  <a:srgbClr val="669900"/>
                </a:solidFill>
              </a:rPr>
              <a:t>:</a:t>
            </a:r>
            <a:r>
              <a:rPr lang="en-US" sz="2200" i="1"/>
              <a:t> Infuses new culture and updated management skills</a:t>
            </a:r>
          </a:p>
          <a:p>
            <a:pPr eaLnBrk="1" hangingPunct="1"/>
            <a:r>
              <a:rPr lang="en-US" sz="2200" i="1">
                <a:solidFill>
                  <a:srgbClr val="0000FF"/>
                </a:solidFill>
              </a:rPr>
              <a:t>Track 4 </a:t>
            </a:r>
            <a:r>
              <a:rPr lang="en-US" sz="2200" i="1">
                <a:solidFill>
                  <a:srgbClr val="669900"/>
                </a:solidFill>
              </a:rPr>
              <a:t>:</a:t>
            </a:r>
            <a:r>
              <a:rPr lang="en-US" sz="2200" i="1"/>
              <a:t> Develops revised strategy plan for organization</a:t>
            </a:r>
          </a:p>
          <a:p>
            <a:pPr eaLnBrk="1" hangingPunct="1"/>
            <a:r>
              <a:rPr lang="en-US" sz="2200" i="1">
                <a:solidFill>
                  <a:srgbClr val="0000FF"/>
                </a:solidFill>
              </a:rPr>
              <a:t>Track 5 </a:t>
            </a:r>
            <a:r>
              <a:rPr lang="en-US" sz="2200" i="1">
                <a:solidFill>
                  <a:srgbClr val="669900"/>
                </a:solidFill>
              </a:rPr>
              <a:t>:</a:t>
            </a:r>
            <a:r>
              <a:rPr lang="en-US" sz="2200" i="1"/>
              <a:t> Establishes performance based reward system</a:t>
            </a:r>
          </a:p>
        </p:txBody>
      </p:sp>
      <p:sp>
        <p:nvSpPr>
          <p:cNvPr id="13329" name="Text Box 26"/>
          <p:cNvSpPr txBox="1">
            <a:spLocks noChangeArrowheads="1"/>
          </p:cNvSpPr>
          <p:nvPr/>
        </p:nvSpPr>
        <p:spPr bwMode="auto">
          <a:xfrm>
            <a:off x="762000" y="259080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Ralph Kilmann</a:t>
            </a:r>
          </a:p>
        </p:txBody>
      </p:sp>
    </p:spTree>
    <p:extLst>
      <p:ext uri="{BB962C8B-B14F-4D97-AF65-F5344CB8AC3E}">
        <p14:creationId xmlns:p14="http://schemas.microsoft.com/office/powerpoint/2010/main" val="41350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</p:txBody>
      </p:sp>
      <p:pic>
        <p:nvPicPr>
          <p:cNvPr id="14339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warner bur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0" y="2667000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Warner Burke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600200" y="1600200"/>
            <a:ext cx="738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The Burke-Litwin Model of Organizational Change</a:t>
            </a:r>
          </a:p>
        </p:txBody>
      </p:sp>
      <p:sp>
        <p:nvSpPr>
          <p:cNvPr id="14343" name="Rectangle 19"/>
          <p:cNvSpPr>
            <a:spLocks noChangeArrowheads="1"/>
          </p:cNvSpPr>
          <p:nvPr/>
        </p:nvSpPr>
        <p:spPr bwMode="auto">
          <a:xfrm>
            <a:off x="204788" y="3160713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Change</a:t>
            </a:r>
          </a:p>
        </p:txBody>
      </p:sp>
      <p:sp>
        <p:nvSpPr>
          <p:cNvPr id="14344" name="Line 20"/>
          <p:cNvSpPr>
            <a:spLocks noChangeShapeType="1"/>
          </p:cNvSpPr>
          <p:nvPr/>
        </p:nvSpPr>
        <p:spPr bwMode="auto">
          <a:xfrm flipV="1">
            <a:off x="1500188" y="2932113"/>
            <a:ext cx="381000" cy="498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4345" name="Line 22"/>
          <p:cNvSpPr>
            <a:spLocks noChangeShapeType="1"/>
          </p:cNvSpPr>
          <p:nvPr/>
        </p:nvSpPr>
        <p:spPr bwMode="auto">
          <a:xfrm>
            <a:off x="1500188" y="3430588"/>
            <a:ext cx="381000" cy="415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4346" name="Text Box 23"/>
          <p:cNvSpPr txBox="1">
            <a:spLocks noChangeArrowheads="1"/>
          </p:cNvSpPr>
          <p:nvPr/>
        </p:nvSpPr>
        <p:spPr bwMode="auto">
          <a:xfrm>
            <a:off x="1841500" y="2667000"/>
            <a:ext cx="627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First order change (Transactional change)</a:t>
            </a:r>
          </a:p>
        </p:txBody>
      </p:sp>
      <p:sp>
        <p:nvSpPr>
          <p:cNvPr id="14347" name="Text Box 24"/>
          <p:cNvSpPr txBox="1">
            <a:spLocks noChangeArrowheads="1"/>
          </p:cNvSpPr>
          <p:nvPr/>
        </p:nvSpPr>
        <p:spPr bwMode="auto">
          <a:xfrm>
            <a:off x="1841500" y="3617913"/>
            <a:ext cx="722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Second order change (Transformational change)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212725" y="4191000"/>
            <a:ext cx="8702675" cy="11874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OD interventions directed towards structure, management practices, and systems (policies &amp; procedures) result in first order change.</a:t>
            </a: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212725" y="5454650"/>
            <a:ext cx="8702675" cy="11874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OD interventions directed towards mission and strategy, leadership, and organization culture result in second order change. </a:t>
            </a:r>
          </a:p>
        </p:txBody>
      </p:sp>
    </p:spTree>
    <p:extLst>
      <p:ext uri="{BB962C8B-B14F-4D97-AF65-F5344CB8AC3E}">
        <p14:creationId xmlns:p14="http://schemas.microsoft.com/office/powerpoint/2010/main" val="31256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</p:txBody>
      </p:sp>
      <p:pic>
        <p:nvPicPr>
          <p:cNvPr id="15363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warner burke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172200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228600" y="762000"/>
            <a:ext cx="8931275" cy="2133600"/>
            <a:chOff x="144" y="480"/>
            <a:chExt cx="5626" cy="1344"/>
          </a:xfrm>
        </p:grpSpPr>
        <p:sp>
          <p:nvSpPr>
            <p:cNvPr id="15365" name="Rectangle 7"/>
            <p:cNvSpPr>
              <a:spLocks noChangeArrowheads="1"/>
            </p:cNvSpPr>
            <p:nvPr/>
          </p:nvSpPr>
          <p:spPr bwMode="auto">
            <a:xfrm>
              <a:off x="144" y="480"/>
              <a:ext cx="4080" cy="134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PT">
                <a:solidFill>
                  <a:srgbClr val="0000FF"/>
                </a:solidFill>
              </a:endParaRPr>
            </a:p>
          </p:txBody>
        </p:sp>
        <p:sp>
          <p:nvSpPr>
            <p:cNvPr id="15366" name="AutoShape 9"/>
            <p:cNvSpPr>
              <a:spLocks noChangeArrowheads="1"/>
            </p:cNvSpPr>
            <p:nvPr/>
          </p:nvSpPr>
          <p:spPr bwMode="auto">
            <a:xfrm>
              <a:off x="4224" y="1104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4416" y="988"/>
              <a:ext cx="135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Transformational factors</a:t>
              </a:r>
            </a:p>
          </p:txBody>
        </p:sp>
      </p:grp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3048000"/>
            <a:ext cx="8931275" cy="2895600"/>
            <a:chOff x="144" y="1920"/>
            <a:chExt cx="5626" cy="1824"/>
          </a:xfrm>
        </p:grpSpPr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144" y="1920"/>
              <a:ext cx="4080" cy="1824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PT">
                <a:solidFill>
                  <a:srgbClr val="0000FF"/>
                </a:solidFill>
              </a:endParaRPr>
            </a:p>
          </p:txBody>
        </p:sp>
        <p:sp>
          <p:nvSpPr>
            <p:cNvPr id="15370" name="AutoShape 11"/>
            <p:cNvSpPr>
              <a:spLocks noChangeArrowheads="1"/>
            </p:cNvSpPr>
            <p:nvPr/>
          </p:nvSpPr>
          <p:spPr bwMode="auto">
            <a:xfrm>
              <a:off x="4224" y="2708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371" name="Text Box 12"/>
            <p:cNvSpPr txBox="1">
              <a:spLocks noChangeArrowheads="1"/>
            </p:cNvSpPr>
            <p:nvPr/>
          </p:nvSpPr>
          <p:spPr bwMode="auto">
            <a:xfrm>
              <a:off x="4416" y="2592"/>
              <a:ext cx="135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Transactional factors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7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</p:txBody>
      </p:sp>
      <p:pic>
        <p:nvPicPr>
          <p:cNvPr id="16387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Jerry Por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6"/>
          <a:stretch>
            <a:fillRect/>
          </a:stretch>
        </p:blipFill>
        <p:spPr bwMode="auto">
          <a:xfrm>
            <a:off x="304800" y="9906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peter robert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222250" y="2757488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Jerry Porras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924050" y="2757488"/>
            <a:ext cx="196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Robertson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810000" y="1447800"/>
            <a:ext cx="510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FF"/>
                </a:solidFill>
              </a:rPr>
              <a:t>Porras &amp; Robertson Model of Organizational Change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36525" y="3232150"/>
            <a:ext cx="8778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OD interventions alter features of the </a:t>
            </a:r>
            <a:r>
              <a:rPr lang="en-US" sz="2400">
                <a:solidFill>
                  <a:srgbClr val="0000FF"/>
                </a:solidFill>
              </a:rPr>
              <a:t>work setting</a:t>
            </a:r>
            <a:r>
              <a:rPr lang="en-US" sz="2400"/>
              <a:t> causing changes in individuals’ behaviors, which in turn  lead to individual and organizational improvements.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228600" y="5334000"/>
            <a:ext cx="313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Work setting factors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175125" y="4611688"/>
            <a:ext cx="38750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Organizing arrangements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Social factors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Physical setting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Technology</a:t>
            </a:r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3900488" y="4724400"/>
            <a:ext cx="249237" cy="265113"/>
            <a:chOff x="249" y="759"/>
            <a:chExt cx="157" cy="167"/>
          </a:xfrm>
        </p:grpSpPr>
        <p:sp>
          <p:nvSpPr>
            <p:cNvPr id="16414" name="Rectangle 11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415" name="Rectangle 10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3886200" y="46942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6398" name="Group 12"/>
          <p:cNvGrpSpPr>
            <a:grpSpLocks/>
          </p:cNvGrpSpPr>
          <p:nvPr/>
        </p:nvGrpSpPr>
        <p:grpSpPr bwMode="auto">
          <a:xfrm>
            <a:off x="3900488" y="5211763"/>
            <a:ext cx="249237" cy="265112"/>
            <a:chOff x="249" y="759"/>
            <a:chExt cx="157" cy="167"/>
          </a:xfrm>
        </p:grpSpPr>
        <p:sp>
          <p:nvSpPr>
            <p:cNvPr id="16412" name="Rectangle 11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413" name="Rectangle 10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6399" name="Text Box 21"/>
          <p:cNvSpPr txBox="1">
            <a:spLocks noChangeArrowheads="1"/>
          </p:cNvSpPr>
          <p:nvPr/>
        </p:nvSpPr>
        <p:spPr bwMode="auto">
          <a:xfrm>
            <a:off x="3886200" y="5181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3922713" y="5745163"/>
            <a:ext cx="249237" cy="265112"/>
            <a:chOff x="249" y="759"/>
            <a:chExt cx="157" cy="167"/>
          </a:xfrm>
        </p:grpSpPr>
        <p:sp>
          <p:nvSpPr>
            <p:cNvPr id="16410" name="Rectangle 11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411" name="Rectangle 10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6401" name="Text Box 25"/>
          <p:cNvSpPr txBox="1">
            <a:spLocks noChangeArrowheads="1"/>
          </p:cNvSpPr>
          <p:nvPr/>
        </p:nvSpPr>
        <p:spPr bwMode="auto">
          <a:xfrm>
            <a:off x="3908425" y="571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6402" name="Group 12"/>
          <p:cNvGrpSpPr>
            <a:grpSpLocks/>
          </p:cNvGrpSpPr>
          <p:nvPr/>
        </p:nvGrpSpPr>
        <p:grpSpPr bwMode="auto">
          <a:xfrm>
            <a:off x="3922713" y="6278563"/>
            <a:ext cx="249237" cy="265112"/>
            <a:chOff x="249" y="759"/>
            <a:chExt cx="157" cy="167"/>
          </a:xfrm>
        </p:grpSpPr>
        <p:sp>
          <p:nvSpPr>
            <p:cNvPr id="16408" name="Rectangle 11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6409" name="Rectangle 10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6403" name="Text Box 29"/>
          <p:cNvSpPr txBox="1">
            <a:spLocks noChangeArrowheads="1"/>
          </p:cNvSpPr>
          <p:nvPr/>
        </p:nvSpPr>
        <p:spPr bwMode="auto">
          <a:xfrm>
            <a:off x="3908425" y="6248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404" name="Line 30"/>
          <p:cNvSpPr>
            <a:spLocks noChangeShapeType="1"/>
          </p:cNvSpPr>
          <p:nvPr/>
        </p:nvSpPr>
        <p:spPr bwMode="auto">
          <a:xfrm flipV="1">
            <a:off x="3352800" y="4876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05" name="Line 31"/>
          <p:cNvSpPr>
            <a:spLocks noChangeShapeType="1"/>
          </p:cNvSpPr>
          <p:nvPr/>
        </p:nvSpPr>
        <p:spPr bwMode="auto">
          <a:xfrm flipV="1">
            <a:off x="3352800" y="5334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06" name="Line 32"/>
          <p:cNvSpPr>
            <a:spLocks noChangeShapeType="1"/>
          </p:cNvSpPr>
          <p:nvPr/>
        </p:nvSpPr>
        <p:spPr bwMode="auto">
          <a:xfrm>
            <a:off x="3352800" y="5562600"/>
            <a:ext cx="457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07" name="Line 33"/>
          <p:cNvSpPr>
            <a:spLocks noChangeShapeType="1"/>
          </p:cNvSpPr>
          <p:nvPr/>
        </p:nvSpPr>
        <p:spPr bwMode="auto">
          <a:xfrm>
            <a:off x="3352800" y="5562600"/>
            <a:ext cx="4572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6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16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Models and theories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</p:txBody>
      </p:sp>
      <p:pic>
        <p:nvPicPr>
          <p:cNvPr id="17411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304800" y="838200"/>
            <a:ext cx="4857750" cy="5867400"/>
            <a:chOff x="192" y="528"/>
            <a:chExt cx="3060" cy="3696"/>
          </a:xfrm>
        </p:grpSpPr>
        <p:pic>
          <p:nvPicPr>
            <p:cNvPr id="17414" name="Picture 4" descr="porras and robertson mod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63"/>
            <a:stretch>
              <a:fillRect/>
            </a:stretch>
          </p:blipFill>
          <p:spPr bwMode="auto">
            <a:xfrm>
              <a:off x="192" y="528"/>
              <a:ext cx="3060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325" y="2506"/>
              <a:ext cx="951" cy="47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                      </a:t>
              </a:r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01" y="3053"/>
              <a:ext cx="980" cy="47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                      </a:t>
              </a:r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2342" y="3044"/>
              <a:ext cx="903" cy="479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                      </a:t>
              </a:r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085" y="3677"/>
              <a:ext cx="1008" cy="489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                       </a:t>
              </a:r>
            </a:p>
          </p:txBody>
        </p:sp>
      </p:grp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5257800" y="990600"/>
            <a:ext cx="3886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Organizing arrangements</a:t>
            </a:r>
          </a:p>
          <a:p>
            <a:pPr eaLnBrk="1" hangingPunct="1"/>
            <a:r>
              <a:rPr lang="en-US" sz="2200">
                <a:solidFill>
                  <a:srgbClr val="0000FF"/>
                </a:solidFill>
              </a:rPr>
              <a:t>Goals, strategies, structure, policies, procedures</a:t>
            </a:r>
          </a:p>
          <a:p>
            <a:pPr eaLnBrk="1" hangingPunct="1"/>
            <a:endParaRPr lang="en-US" sz="2200">
              <a:solidFill>
                <a:srgbClr val="0000FF"/>
              </a:solidFill>
            </a:endParaRPr>
          </a:p>
          <a:p>
            <a:pPr eaLnBrk="1" hangingPunct="1"/>
            <a:r>
              <a:rPr lang="en-US" sz="2400"/>
              <a:t>Social Factors</a:t>
            </a:r>
          </a:p>
          <a:p>
            <a:pPr eaLnBrk="1" hangingPunct="1"/>
            <a:r>
              <a:rPr lang="en-US" sz="2200">
                <a:solidFill>
                  <a:srgbClr val="0000FF"/>
                </a:solidFill>
              </a:rPr>
              <a:t>Culture, management style, informal networks, individual attributes</a:t>
            </a:r>
          </a:p>
          <a:p>
            <a:pPr eaLnBrk="1" hangingPunct="1"/>
            <a:endParaRPr lang="en-US" sz="2200">
              <a:solidFill>
                <a:srgbClr val="0000FF"/>
              </a:solidFill>
            </a:endParaRPr>
          </a:p>
          <a:p>
            <a:pPr eaLnBrk="1" hangingPunct="1"/>
            <a:r>
              <a:rPr lang="en-US" sz="2400"/>
              <a:t>Physical Settings</a:t>
            </a:r>
          </a:p>
          <a:p>
            <a:pPr eaLnBrk="1" hangingPunct="1"/>
            <a:r>
              <a:rPr lang="en-US" sz="2200">
                <a:solidFill>
                  <a:srgbClr val="0000FF"/>
                </a:solidFill>
              </a:rPr>
              <a:t>Space configuration, physical ambiance</a:t>
            </a:r>
          </a:p>
          <a:p>
            <a:pPr eaLnBrk="1" hangingPunct="1"/>
            <a:endParaRPr lang="en-US" sz="2200">
              <a:solidFill>
                <a:srgbClr val="0000FF"/>
              </a:solidFill>
            </a:endParaRPr>
          </a:p>
          <a:p>
            <a:pPr eaLnBrk="1" hangingPunct="1"/>
            <a:r>
              <a:rPr lang="en-US" sz="2400"/>
              <a:t>Technology</a:t>
            </a:r>
          </a:p>
          <a:p>
            <a:pPr eaLnBrk="1" hangingPunct="1"/>
            <a:r>
              <a:rPr lang="en-US" sz="2200">
                <a:solidFill>
                  <a:srgbClr val="0000FF"/>
                </a:solidFill>
              </a:rPr>
              <a:t>Machinery, tools, IT, job design</a:t>
            </a:r>
          </a:p>
        </p:txBody>
      </p:sp>
    </p:spTree>
    <p:extLst>
      <p:ext uri="{BB962C8B-B14F-4D97-AF65-F5344CB8AC3E}">
        <p14:creationId xmlns:p14="http://schemas.microsoft.com/office/powerpoint/2010/main" val="35986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348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Systems Theory</a:t>
            </a: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18435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88925" y="1158875"/>
            <a:ext cx="672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Organizations are </a:t>
            </a:r>
            <a:r>
              <a:rPr lang="en-US" sz="2400">
                <a:solidFill>
                  <a:srgbClr val="0000FF"/>
                </a:solidFill>
              </a:rPr>
              <a:t>open systems</a:t>
            </a:r>
            <a:r>
              <a:rPr lang="en-US" sz="2400"/>
              <a:t> in active exchange with their environment</a:t>
            </a:r>
          </a:p>
        </p:txBody>
      </p:sp>
      <p:pic>
        <p:nvPicPr>
          <p:cNvPr id="18437" name="Picture 7" descr="david_na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457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7042150" y="23764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A. Nadler</a:t>
            </a:r>
          </a:p>
        </p:txBody>
      </p:sp>
      <p:sp>
        <p:nvSpPr>
          <p:cNvPr id="18439" name="Text Box 16"/>
          <p:cNvSpPr txBox="1">
            <a:spLocks noChangeArrowheads="1"/>
          </p:cNvSpPr>
          <p:nvPr/>
        </p:nvSpPr>
        <p:spPr bwMode="auto">
          <a:xfrm rot="-5400000">
            <a:off x="-943768" y="4906168"/>
            <a:ext cx="271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Congruence Model</a:t>
            </a:r>
          </a:p>
        </p:txBody>
      </p:sp>
      <p:pic>
        <p:nvPicPr>
          <p:cNvPr id="18440" name="Picture 17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5263"/>
            <a:ext cx="8001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8"/>
          <p:cNvSpPr>
            <a:spLocks noChangeShapeType="1"/>
          </p:cNvSpPr>
          <p:nvPr/>
        </p:nvSpPr>
        <p:spPr bwMode="auto">
          <a:xfrm>
            <a:off x="4800600" y="41148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8442" name="Line 19"/>
          <p:cNvSpPr>
            <a:spLocks noChangeShapeType="1"/>
          </p:cNvSpPr>
          <p:nvPr/>
        </p:nvSpPr>
        <p:spPr bwMode="auto">
          <a:xfrm>
            <a:off x="4191000" y="4724400"/>
            <a:ext cx="121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8443" name="Line 20"/>
          <p:cNvSpPr>
            <a:spLocks noChangeShapeType="1"/>
          </p:cNvSpPr>
          <p:nvPr/>
        </p:nvSpPr>
        <p:spPr bwMode="auto">
          <a:xfrm flipV="1">
            <a:off x="3810000" y="3733800"/>
            <a:ext cx="457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8444" name="Line 21"/>
          <p:cNvSpPr>
            <a:spLocks noChangeShapeType="1"/>
          </p:cNvSpPr>
          <p:nvPr/>
        </p:nvSpPr>
        <p:spPr bwMode="auto">
          <a:xfrm flipV="1">
            <a:off x="5257800" y="5181600"/>
            <a:ext cx="457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8445" name="Line 22"/>
          <p:cNvSpPr>
            <a:spLocks noChangeShapeType="1"/>
          </p:cNvSpPr>
          <p:nvPr/>
        </p:nvSpPr>
        <p:spPr bwMode="auto">
          <a:xfrm flipH="1" flipV="1">
            <a:off x="3886200" y="5181600"/>
            <a:ext cx="4572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H="1" flipV="1">
            <a:off x="5257800" y="3810000"/>
            <a:ext cx="4572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4349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Systems Theory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19459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eric t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14400"/>
            <a:ext cx="1689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283450" y="32766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Eric Trist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12725" y="954088"/>
            <a:ext cx="565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Sociotechnical Systems Theory (STS)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88925" y="1636713"/>
            <a:ext cx="6645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All organizations comprised of two interdependent systems:</a:t>
            </a:r>
          </a:p>
          <a:p>
            <a:pPr eaLnBrk="1" hangingPunct="1"/>
            <a:endParaRPr lang="en-US" sz="1400"/>
          </a:p>
          <a:p>
            <a:pPr eaLnBrk="1" hangingPunct="1">
              <a:buFontTx/>
              <a:buAutoNum type="arabicPeriod"/>
            </a:pPr>
            <a:r>
              <a:rPr lang="en-US" sz="2400"/>
              <a:t> Social system</a:t>
            </a:r>
          </a:p>
          <a:p>
            <a:pPr eaLnBrk="1" hangingPunct="1">
              <a:buFontTx/>
              <a:buAutoNum type="arabicPeriod"/>
            </a:pPr>
            <a:r>
              <a:rPr lang="en-US" sz="2400"/>
              <a:t> Technical system</a:t>
            </a:r>
          </a:p>
          <a:p>
            <a:pPr eaLnBrk="1" hangingPunct="1"/>
            <a:endParaRPr lang="en-US" sz="1000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33400" y="3810000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To achieve high productivity and employee satisfaction, organizations must optimize both systems.</a:t>
            </a:r>
          </a:p>
          <a:p>
            <a:endParaRPr lang="en-US" sz="2400"/>
          </a:p>
          <a:p>
            <a:r>
              <a:rPr lang="en-US" sz="2400"/>
              <a:t>Changes in one system affect the other system.</a:t>
            </a:r>
          </a:p>
        </p:txBody>
      </p:sp>
      <p:grpSp>
        <p:nvGrpSpPr>
          <p:cNvPr id="19465" name="Group 13"/>
          <p:cNvGrpSpPr>
            <a:grpSpLocks/>
          </p:cNvGrpSpPr>
          <p:nvPr/>
        </p:nvGrpSpPr>
        <p:grpSpPr bwMode="auto">
          <a:xfrm>
            <a:off x="304800" y="3886200"/>
            <a:ext cx="249238" cy="265113"/>
            <a:chOff x="249" y="759"/>
            <a:chExt cx="157" cy="167"/>
          </a:xfrm>
        </p:grpSpPr>
        <p:sp>
          <p:nvSpPr>
            <p:cNvPr id="19469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70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9466" name="Group 13"/>
          <p:cNvGrpSpPr>
            <a:grpSpLocks/>
          </p:cNvGrpSpPr>
          <p:nvPr/>
        </p:nvGrpSpPr>
        <p:grpSpPr bwMode="auto">
          <a:xfrm>
            <a:off x="304800" y="5029200"/>
            <a:ext cx="249238" cy="265113"/>
            <a:chOff x="249" y="759"/>
            <a:chExt cx="157" cy="167"/>
          </a:xfrm>
        </p:grpSpPr>
        <p:sp>
          <p:nvSpPr>
            <p:cNvPr id="19467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9468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127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6262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Participation &amp; Empowerment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0483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04800" y="1241425"/>
            <a:ext cx="87026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Participation in OD programs is not restricted to elites or top people; it is extended broadly throughout the organization.</a:t>
            </a:r>
          </a:p>
          <a:p>
            <a:pPr algn="just" eaLnBrk="1" hangingPunct="1"/>
            <a:endParaRPr lang="en-US" sz="2400"/>
          </a:p>
          <a:p>
            <a:pPr algn="just" eaLnBrk="1" hangingPunct="1"/>
            <a:r>
              <a:rPr lang="en-US" sz="2400"/>
              <a:t>Increased participation and empowerment have always been central goals and fundamental values of OD.</a:t>
            </a:r>
          </a:p>
          <a:p>
            <a:pPr algn="just" eaLnBrk="1" hangingPunct="1"/>
            <a:endParaRPr lang="en-US" sz="2400"/>
          </a:p>
          <a:p>
            <a:pPr algn="just" eaLnBrk="1" hangingPunct="1"/>
            <a:r>
              <a:rPr lang="en-US" sz="2400"/>
              <a:t>Participation enhances empowerment and empowerment in turn enhances performance.</a:t>
            </a:r>
          </a:p>
          <a:p>
            <a:pPr algn="just" eaLnBrk="1" hangingPunct="1"/>
            <a:endParaRPr lang="en-US" sz="2400"/>
          </a:p>
          <a:p>
            <a:pPr algn="just" eaLnBrk="1" hangingPunct="1"/>
            <a:r>
              <a:rPr lang="en-US" sz="2400"/>
              <a:t>Empowerment is the key to getting people to want to </a:t>
            </a:r>
            <a:r>
              <a:rPr lang="en-US" sz="2400">
                <a:solidFill>
                  <a:srgbClr val="0000FF"/>
                </a:solidFill>
              </a:rPr>
              <a:t>participate in change</a:t>
            </a:r>
            <a:r>
              <a:rPr lang="en-US" sz="2400"/>
              <a:t>.</a:t>
            </a:r>
          </a:p>
        </p:txBody>
      </p:sp>
      <p:grpSp>
        <p:nvGrpSpPr>
          <p:cNvPr id="20485" name="Group 13"/>
          <p:cNvGrpSpPr>
            <a:grpSpLocks/>
          </p:cNvGrpSpPr>
          <p:nvPr/>
        </p:nvGrpSpPr>
        <p:grpSpPr bwMode="auto">
          <a:xfrm>
            <a:off x="76200" y="1325563"/>
            <a:ext cx="249238" cy="265112"/>
            <a:chOff x="249" y="759"/>
            <a:chExt cx="157" cy="167"/>
          </a:xfrm>
        </p:grpSpPr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6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90488" y="4999038"/>
            <a:ext cx="249237" cy="265112"/>
            <a:chOff x="249" y="759"/>
            <a:chExt cx="157" cy="167"/>
          </a:xfrm>
        </p:grpSpPr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0487" name="Group 13"/>
          <p:cNvGrpSpPr>
            <a:grpSpLocks/>
          </p:cNvGrpSpPr>
          <p:nvPr/>
        </p:nvGrpSpPr>
        <p:grpSpPr bwMode="auto">
          <a:xfrm>
            <a:off x="92075" y="3886200"/>
            <a:ext cx="249238" cy="265113"/>
            <a:chOff x="249" y="759"/>
            <a:chExt cx="157" cy="167"/>
          </a:xfrm>
        </p:grpSpPr>
        <p:sp>
          <p:nvSpPr>
            <p:cNvPr id="20491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2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0488" name="Group 13"/>
          <p:cNvGrpSpPr>
            <a:grpSpLocks/>
          </p:cNvGrpSpPr>
          <p:nvPr/>
        </p:nvGrpSpPr>
        <p:grpSpPr bwMode="auto">
          <a:xfrm>
            <a:off x="76200" y="2803525"/>
            <a:ext cx="249238" cy="265113"/>
            <a:chOff x="249" y="759"/>
            <a:chExt cx="157" cy="167"/>
          </a:xfrm>
        </p:grpSpPr>
        <p:sp>
          <p:nvSpPr>
            <p:cNvPr id="20489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7829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4203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Teams &amp; Teamwork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1507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04800" y="838200"/>
            <a:ext cx="5943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/>
              <a:t>Many tasks are so complex that they cannot be performed by individuals; people must work together to accomplish them.</a:t>
            </a:r>
          </a:p>
          <a:p>
            <a:pPr algn="just" eaLnBrk="1" hangingPunct="1"/>
            <a:endParaRPr lang="en-US" sz="1000"/>
          </a:p>
          <a:p>
            <a:pPr algn="just" eaLnBrk="1" hangingPunct="1"/>
            <a:r>
              <a:rPr lang="en-US" sz="2400"/>
              <a:t>Putting those empowered individuals into teams creates extraordinary effects on performance.</a:t>
            </a:r>
          </a:p>
          <a:p>
            <a:pPr algn="just" eaLnBrk="1" hangingPunct="1"/>
            <a:endParaRPr lang="en-US" sz="1000"/>
          </a:p>
          <a:p>
            <a:pPr algn="just" eaLnBrk="1" hangingPunct="1"/>
            <a:r>
              <a:rPr lang="en-US" sz="2400"/>
              <a:t>Teams create synergy i.e. sum of efforts of team is far greater than sum of individual efforts.</a:t>
            </a:r>
          </a:p>
          <a:p>
            <a:pPr algn="just" eaLnBrk="1" hangingPunct="1"/>
            <a:endParaRPr lang="en-US" sz="1000"/>
          </a:p>
          <a:p>
            <a:pPr algn="just" eaLnBrk="1" hangingPunct="1"/>
            <a:r>
              <a:rPr lang="en-US" sz="2400"/>
              <a:t>A number of OD interventions are specifically designed to improve team performance. Examples – team building, quality circles etc.</a:t>
            </a:r>
          </a:p>
        </p:txBody>
      </p: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131763" y="914400"/>
            <a:ext cx="249237" cy="265113"/>
            <a:chOff x="249" y="759"/>
            <a:chExt cx="157" cy="167"/>
          </a:xfrm>
        </p:grpSpPr>
        <p:sp>
          <p:nvSpPr>
            <p:cNvPr id="21520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21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1510" name="Group 13"/>
          <p:cNvGrpSpPr>
            <a:grpSpLocks/>
          </p:cNvGrpSpPr>
          <p:nvPr/>
        </p:nvGrpSpPr>
        <p:grpSpPr bwMode="auto">
          <a:xfrm>
            <a:off x="131763" y="2554288"/>
            <a:ext cx="249237" cy="265112"/>
            <a:chOff x="249" y="759"/>
            <a:chExt cx="157" cy="167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1511" name="Group 13"/>
          <p:cNvGrpSpPr>
            <a:grpSpLocks/>
          </p:cNvGrpSpPr>
          <p:nvPr/>
        </p:nvGrpSpPr>
        <p:grpSpPr bwMode="auto">
          <a:xfrm>
            <a:off x="131763" y="5029200"/>
            <a:ext cx="249237" cy="265113"/>
            <a:chOff x="249" y="759"/>
            <a:chExt cx="157" cy="167"/>
          </a:xfrm>
        </p:grpSpPr>
        <p:sp>
          <p:nvSpPr>
            <p:cNvPr id="21516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17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1512" name="Group 13"/>
          <p:cNvGrpSpPr>
            <a:grpSpLocks/>
          </p:cNvGrpSpPr>
          <p:nvPr/>
        </p:nvGrpSpPr>
        <p:grpSpPr bwMode="auto">
          <a:xfrm>
            <a:off x="131763" y="3810000"/>
            <a:ext cx="249237" cy="265113"/>
            <a:chOff x="249" y="759"/>
            <a:chExt cx="157" cy="167"/>
          </a:xfrm>
        </p:grpSpPr>
        <p:sp>
          <p:nvSpPr>
            <p:cNvPr id="21514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00800" y="914400"/>
            <a:ext cx="2590800" cy="5154613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successful teams</a:t>
            </a:r>
          </a:p>
          <a:p>
            <a:pPr>
              <a:defRPr/>
            </a:pPr>
            <a:endParaRPr lang="en-US" sz="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clear, elevating goal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result driven structure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competent members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unified commitment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collaborative climate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standards of excellence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external support and recognition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i="1" dirty="0"/>
          </a:p>
          <a:p>
            <a:pPr marL="342900" indent="-342900">
              <a:buFontTx/>
              <a:buAutoNum type="arabicPeriod"/>
              <a:defRPr/>
            </a:pPr>
            <a:r>
              <a:rPr lang="en-US" sz="1500" i="1" dirty="0"/>
              <a:t>principled leadership</a:t>
            </a:r>
          </a:p>
          <a:p>
            <a:pPr marL="342900" indent="-342900">
              <a:buFontTx/>
              <a:buAutoNum type="arabicPeriod"/>
              <a:defRPr/>
            </a:pPr>
            <a:endParaRPr lang="en-US" sz="1500" dirty="0"/>
          </a:p>
          <a:p>
            <a:pPr marL="342900" indent="-342900" algn="r">
              <a:defRPr/>
            </a:pPr>
            <a:r>
              <a:rPr lang="en-US" sz="1500" dirty="0">
                <a:solidFill>
                  <a:srgbClr val="0000FF"/>
                </a:solidFill>
              </a:rPr>
              <a:t>…..Larson &amp; </a:t>
            </a:r>
            <a:r>
              <a:rPr lang="en-US" sz="1500" dirty="0" err="1">
                <a:solidFill>
                  <a:srgbClr val="0000FF"/>
                </a:solidFill>
              </a:rPr>
              <a:t>LaFasto</a:t>
            </a:r>
            <a:endParaRPr lang="en-US" sz="1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79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878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Parallel Learning Structures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2531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81000" y="838200"/>
            <a:ext cx="85344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/>
              <a:t>A parallel learning structure consists of a steering  committee and a number of working groups</a:t>
            </a:r>
            <a:r>
              <a:rPr lang="en-US" sz="2000">
                <a:solidFill>
                  <a:srgbClr val="0000FF"/>
                </a:solidFill>
              </a:rPr>
              <a:t>*</a:t>
            </a:r>
            <a:r>
              <a:rPr lang="en-US" sz="2000"/>
              <a:t> that study what changes are needed, make recommendations of improvements, and monitor the change efforts.</a:t>
            </a:r>
          </a:p>
          <a:p>
            <a:pPr algn="just" eaLnBrk="1" hangingPunct="1"/>
            <a:endParaRPr lang="en-US" sz="1000"/>
          </a:p>
          <a:p>
            <a:pPr algn="just" eaLnBrk="1" hangingPunct="1"/>
            <a:r>
              <a:rPr lang="en-US" sz="2000"/>
              <a:t>(</a:t>
            </a:r>
            <a:r>
              <a:rPr lang="en-US" sz="2000">
                <a:solidFill>
                  <a:srgbClr val="0000FF"/>
                </a:solidFill>
              </a:rPr>
              <a:t>*</a:t>
            </a:r>
            <a:r>
              <a:rPr lang="en-US" sz="2000"/>
              <a:t> Idea groups, action groups, implementation groups etc.)</a:t>
            </a:r>
          </a:p>
          <a:p>
            <a:pPr algn="just" eaLnBrk="1" hangingPunct="1"/>
            <a:endParaRPr lang="en-US"/>
          </a:p>
          <a:p>
            <a:pPr algn="just" eaLnBrk="1" hangingPunct="1"/>
            <a:r>
              <a:rPr lang="en-US" sz="2000"/>
              <a:t>One or more top executive should be part of steering committee</a:t>
            </a:r>
          </a:p>
          <a:p>
            <a:pPr algn="just" eaLnBrk="1" hangingPunct="1"/>
            <a:endParaRPr lang="en-US"/>
          </a:p>
          <a:p>
            <a:pPr algn="just" eaLnBrk="1" hangingPunct="1"/>
            <a:r>
              <a:rPr lang="en-US"/>
              <a:t>Representatives from all parts of the organization</a:t>
            </a:r>
          </a:p>
        </p:txBody>
      </p:sp>
      <p:grpSp>
        <p:nvGrpSpPr>
          <p:cNvPr id="22533" name="Group 13"/>
          <p:cNvGrpSpPr>
            <a:grpSpLocks/>
          </p:cNvGrpSpPr>
          <p:nvPr/>
        </p:nvGrpSpPr>
        <p:grpSpPr bwMode="auto">
          <a:xfrm>
            <a:off x="131763" y="914400"/>
            <a:ext cx="249237" cy="265113"/>
            <a:chOff x="249" y="759"/>
            <a:chExt cx="157" cy="167"/>
          </a:xfrm>
        </p:grpSpPr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2534" name="Group 13"/>
          <p:cNvGrpSpPr>
            <a:grpSpLocks/>
          </p:cNvGrpSpPr>
          <p:nvPr/>
        </p:nvGrpSpPr>
        <p:grpSpPr bwMode="auto">
          <a:xfrm>
            <a:off x="131763" y="2859088"/>
            <a:ext cx="249237" cy="265112"/>
            <a:chOff x="249" y="759"/>
            <a:chExt cx="157" cy="167"/>
          </a:xfrm>
        </p:grpSpPr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131763" y="3429000"/>
            <a:ext cx="249237" cy="265113"/>
            <a:chOff x="249" y="759"/>
            <a:chExt cx="157" cy="167"/>
          </a:xfrm>
        </p:grpSpPr>
        <p:sp>
          <p:nvSpPr>
            <p:cNvPr id="22540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2541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2547" name="Group 19"/>
          <p:cNvGrpSpPr>
            <a:grpSpLocks/>
          </p:cNvGrpSpPr>
          <p:nvPr/>
        </p:nvGrpSpPr>
        <p:grpSpPr bwMode="auto">
          <a:xfrm>
            <a:off x="609600" y="4114800"/>
            <a:ext cx="7924800" cy="1860550"/>
            <a:chOff x="384" y="2592"/>
            <a:chExt cx="4992" cy="1172"/>
          </a:xfrm>
        </p:grpSpPr>
        <p:sp>
          <p:nvSpPr>
            <p:cNvPr id="17" name="TextBox 16"/>
            <p:cNvSpPr txBox="1"/>
            <p:nvPr/>
          </p:nvSpPr>
          <p:spPr>
            <a:xfrm>
              <a:off x="384" y="2592"/>
              <a:ext cx="4992" cy="1172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628650" indent="-5143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In large bureaucratic  organizations :</a:t>
              </a:r>
            </a:p>
            <a:p>
              <a:pPr eaLnBrk="1" hangingPunct="1"/>
              <a:endParaRPr lang="en-US" sz="800"/>
            </a:p>
            <a:p>
              <a:pPr lvl="1" eaLnBrk="1" hangingPunct="1">
                <a:buFont typeface="Arial" charset="0"/>
                <a:buAutoNum type="arabicPeriod"/>
              </a:pPr>
              <a:r>
                <a:rPr lang="en-US" sz="2000"/>
                <a:t>High forces of inertia</a:t>
              </a:r>
            </a:p>
            <a:p>
              <a:pPr lvl="1" eaLnBrk="1" hangingPunct="1">
                <a:buFont typeface="Arial" charset="0"/>
                <a:buAutoNum type="arabicPeriod"/>
              </a:pPr>
              <a:r>
                <a:rPr lang="en-US" sz="2000"/>
                <a:t>Hierarchical communication pattern</a:t>
              </a:r>
            </a:p>
            <a:p>
              <a:pPr lvl="1" eaLnBrk="1" hangingPunct="1">
                <a:buFont typeface="Arial" charset="0"/>
                <a:buAutoNum type="arabicPeriod"/>
              </a:pPr>
              <a:r>
                <a:rPr lang="en-US" sz="2000"/>
                <a:t>Standard ways of addressing problems</a:t>
              </a:r>
            </a:p>
            <a:p>
              <a:pPr lvl="1" eaLnBrk="1" hangingPunct="1"/>
              <a:endParaRPr lang="en-US" sz="800"/>
            </a:p>
            <a:p>
              <a:pPr lvl="1" eaLnBrk="1" hangingPunct="1"/>
              <a:r>
                <a:rPr lang="en-US" sz="1900"/>
                <a:t>Here parallel learning structures are best way to initiate change</a:t>
              </a:r>
              <a:r>
                <a:rPr lang="en-US" sz="2000"/>
                <a:t> </a:t>
              </a:r>
            </a:p>
          </p:txBody>
        </p:sp>
        <p:sp>
          <p:nvSpPr>
            <p:cNvPr id="22538" name="Right Brace 17"/>
            <p:cNvSpPr>
              <a:spLocks/>
            </p:cNvSpPr>
            <p:nvPr/>
          </p:nvSpPr>
          <p:spPr bwMode="auto">
            <a:xfrm>
              <a:off x="3888" y="2928"/>
              <a:ext cx="206" cy="480"/>
            </a:xfrm>
            <a:prstGeom prst="rightBrace">
              <a:avLst>
                <a:gd name="adj1" fmla="val 7767"/>
                <a:gd name="adj2" fmla="val 50000"/>
              </a:avLst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PT" sz="2000"/>
            </a:p>
          </p:txBody>
        </p:sp>
        <p:sp>
          <p:nvSpPr>
            <p:cNvPr id="22539" name="TextBox 18"/>
            <p:cNvSpPr txBox="1">
              <a:spLocks noChangeArrowheads="1"/>
            </p:cNvSpPr>
            <p:nvPr/>
          </p:nvSpPr>
          <p:spPr bwMode="auto">
            <a:xfrm>
              <a:off x="3984" y="2630"/>
              <a:ext cx="110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FF"/>
                  </a:solidFill>
                </a:rPr>
                <a:t>Inhibit :</a:t>
              </a:r>
              <a:r>
                <a:rPr lang="en-US" sz="2000"/>
                <a:t/>
              </a:r>
              <a:br>
                <a:rPr lang="en-US" sz="2000"/>
              </a:br>
              <a:r>
                <a:rPr lang="en-US" sz="2000"/>
                <a:t>   learning</a:t>
              </a:r>
            </a:p>
            <a:p>
              <a:pPr eaLnBrk="1" hangingPunct="1"/>
              <a:r>
                <a:rPr lang="en-US" sz="2000"/>
                <a:t>   Innovation</a:t>
              </a:r>
            </a:p>
            <a:p>
              <a:pPr eaLnBrk="1" hangingPunct="1"/>
              <a:r>
                <a:rPr lang="en-US" sz="2000"/>
                <a:t>  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7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9110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Normative-Reeducative Strategy of Change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3555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81000" y="1239838"/>
            <a:ext cx="8305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/>
              <a:t>Norms form the basis for behavior, and change comes through reeducation in which old norms are discarded and replaced by new ones.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r>
              <a:rPr lang="en-US" sz="2000"/>
              <a:t>Changes in normative orientations involve changes in: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2000"/>
              <a:t>   Attitudes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2000"/>
              <a:t>   Values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2000"/>
              <a:t>   Skills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sz="2000"/>
              <a:t>   Relationships</a:t>
            </a:r>
          </a:p>
          <a:p>
            <a:pPr algn="just" eaLnBrk="1" hangingPunct="1">
              <a:buFont typeface="Arial" charset="0"/>
              <a:buChar char="•"/>
            </a:pPr>
            <a:endParaRPr lang="en-US" sz="2000"/>
          </a:p>
          <a:p>
            <a:pPr algn="just" eaLnBrk="1" hangingPunct="1"/>
            <a:r>
              <a:rPr lang="en-US" sz="2000"/>
              <a:t>Norms can be best changed by focusing on the group, not the individual.</a:t>
            </a:r>
          </a:p>
          <a:p>
            <a:pPr algn="just" eaLnBrk="1" hangingPunct="1"/>
            <a:endParaRPr lang="en-US" sz="2000"/>
          </a:p>
        </p:txBody>
      </p: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152400" y="1316038"/>
            <a:ext cx="249238" cy="265112"/>
            <a:chOff x="249" y="759"/>
            <a:chExt cx="157" cy="167"/>
          </a:xfrm>
        </p:grpSpPr>
        <p:sp>
          <p:nvSpPr>
            <p:cNvPr id="23564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65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52400" y="2535238"/>
            <a:ext cx="249238" cy="265112"/>
            <a:chOff x="249" y="759"/>
            <a:chExt cx="157" cy="167"/>
          </a:xfrm>
        </p:grpSpPr>
        <p:sp>
          <p:nvSpPr>
            <p:cNvPr id="23562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63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3559" name="Group 13"/>
          <p:cNvGrpSpPr>
            <a:grpSpLocks/>
          </p:cNvGrpSpPr>
          <p:nvPr/>
        </p:nvGrpSpPr>
        <p:grpSpPr bwMode="auto">
          <a:xfrm>
            <a:off x="152400" y="4327525"/>
            <a:ext cx="249238" cy="265113"/>
            <a:chOff x="249" y="759"/>
            <a:chExt cx="157" cy="167"/>
          </a:xfrm>
        </p:grpSpPr>
        <p:sp>
          <p:nvSpPr>
            <p:cNvPr id="23560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168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9"/>
          <p:cNvSpPr>
            <a:spLocks noChangeArrowheads="1"/>
          </p:cNvSpPr>
          <p:nvPr/>
        </p:nvSpPr>
        <p:spPr bwMode="auto">
          <a:xfrm rot="13500000" flipV="1">
            <a:off x="5688013" y="5337175"/>
            <a:ext cx="1233487" cy="220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4579" name="AutoShape 19"/>
          <p:cNvSpPr>
            <a:spLocks noChangeArrowheads="1"/>
          </p:cNvSpPr>
          <p:nvPr/>
        </p:nvSpPr>
        <p:spPr bwMode="auto">
          <a:xfrm rot="18900000" flipV="1">
            <a:off x="1839913" y="5327650"/>
            <a:ext cx="1233487" cy="220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4580" name="AutoShape 19"/>
          <p:cNvSpPr>
            <a:spLocks noChangeArrowheads="1"/>
          </p:cNvSpPr>
          <p:nvPr/>
        </p:nvSpPr>
        <p:spPr bwMode="auto">
          <a:xfrm rot="8100000" flipV="1">
            <a:off x="5668963" y="4298950"/>
            <a:ext cx="1233487" cy="220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4581" name="AutoShape 19"/>
          <p:cNvSpPr>
            <a:spLocks noChangeArrowheads="1"/>
          </p:cNvSpPr>
          <p:nvPr/>
        </p:nvSpPr>
        <p:spPr bwMode="auto">
          <a:xfrm rot="2792678" flipV="1">
            <a:off x="1858963" y="4298950"/>
            <a:ext cx="1233487" cy="220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802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Applied Behavioral Science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4583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5"/>
          <p:cNvSpPr txBox="1">
            <a:spLocks noChangeArrowheads="1"/>
          </p:cNvSpPr>
          <p:nvPr/>
        </p:nvSpPr>
        <p:spPr bwMode="auto">
          <a:xfrm>
            <a:off x="390525" y="838200"/>
            <a:ext cx="532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OD is an application of behavioral science</a:t>
            </a:r>
          </a:p>
        </p:txBody>
      </p:sp>
      <p:sp>
        <p:nvSpPr>
          <p:cNvPr id="24585" name="TextBox 6"/>
          <p:cNvSpPr txBox="1">
            <a:spLocks noChangeArrowheads="1"/>
          </p:cNvSpPr>
          <p:nvPr/>
        </p:nvSpPr>
        <p:spPr bwMode="auto">
          <a:xfrm>
            <a:off x="685800" y="1331913"/>
            <a:ext cx="7058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Pure/ Basic Science 			Applied Science</a:t>
            </a:r>
          </a:p>
          <a:p>
            <a:pPr eaLnBrk="1" hangingPunct="1"/>
            <a:r>
              <a:rPr lang="en-US" i="1">
                <a:solidFill>
                  <a:srgbClr val="0000FF"/>
                </a:solidFill>
              </a:rPr>
              <a:t>Generating knowledge</a:t>
            </a:r>
            <a:r>
              <a:rPr lang="en-US" i="1"/>
              <a:t>	       		</a:t>
            </a:r>
            <a:r>
              <a:rPr lang="en-US" i="1">
                <a:solidFill>
                  <a:srgbClr val="0000FF"/>
                </a:solidFill>
              </a:rPr>
              <a:t>Knowledge to Solve </a:t>
            </a:r>
            <a:br>
              <a:rPr lang="en-US" i="1">
                <a:solidFill>
                  <a:srgbClr val="0000FF"/>
                </a:solidFill>
              </a:rPr>
            </a:br>
            <a:r>
              <a:rPr lang="en-US" i="1">
                <a:solidFill>
                  <a:srgbClr val="0000FF"/>
                </a:solidFill>
              </a:rPr>
              <a:t>					practical problems</a:t>
            </a:r>
          </a:p>
        </p:txBody>
      </p:sp>
      <p:sp>
        <p:nvSpPr>
          <p:cNvPr id="24586" name="Right Arrow 7"/>
          <p:cNvSpPr>
            <a:spLocks noChangeArrowheads="1"/>
          </p:cNvSpPr>
          <p:nvPr/>
        </p:nvSpPr>
        <p:spPr bwMode="auto">
          <a:xfrm>
            <a:off x="3505200" y="1447800"/>
            <a:ext cx="1600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grpSp>
        <p:nvGrpSpPr>
          <p:cNvPr id="24587" name="Group 13"/>
          <p:cNvGrpSpPr>
            <a:grpSpLocks/>
          </p:cNvGrpSpPr>
          <p:nvPr/>
        </p:nvGrpSpPr>
        <p:grpSpPr bwMode="auto">
          <a:xfrm>
            <a:off x="207963" y="914400"/>
            <a:ext cx="249237" cy="265113"/>
            <a:chOff x="249" y="759"/>
            <a:chExt cx="157" cy="167"/>
          </a:xfrm>
        </p:grpSpPr>
        <p:sp>
          <p:nvSpPr>
            <p:cNvPr id="24603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4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390525" y="2343150"/>
            <a:ext cx="8524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Practice Theory : Diagnosing the situation, then selecting and implementing treatments based on diagnosis, and finally evaluating the effects of the treatments.</a:t>
            </a:r>
          </a:p>
        </p:txBody>
      </p: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207963" y="2419350"/>
            <a:ext cx="249237" cy="265113"/>
            <a:chOff x="249" y="759"/>
            <a:chExt cx="157" cy="167"/>
          </a:xfrm>
        </p:grpSpPr>
        <p:sp>
          <p:nvSpPr>
            <p:cNvPr id="24601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4602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2276475" y="4202113"/>
            <a:ext cx="4191000" cy="36988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What helps me solve this problem?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276475" y="5268913"/>
            <a:ext cx="4184650" cy="36988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What helps me solve real problems?</a:t>
            </a:r>
          </a:p>
        </p:txBody>
      </p:sp>
      <p:sp>
        <p:nvSpPr>
          <p:cNvPr id="24592" name="TextBox 17"/>
          <p:cNvSpPr txBox="1">
            <a:spLocks noChangeArrowheads="1"/>
          </p:cNvSpPr>
          <p:nvPr/>
        </p:nvSpPr>
        <p:spPr bwMode="auto">
          <a:xfrm>
            <a:off x="2809875" y="4724400"/>
            <a:ext cx="320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Applied Behavioral Science</a:t>
            </a:r>
          </a:p>
        </p:txBody>
      </p:sp>
      <p:sp>
        <p:nvSpPr>
          <p:cNvPr id="24593" name="TextBox 23"/>
          <p:cNvSpPr txBox="1">
            <a:spLocks noChangeArrowheads="1"/>
          </p:cNvSpPr>
          <p:nvPr/>
        </p:nvSpPr>
        <p:spPr bwMode="auto">
          <a:xfrm>
            <a:off x="1057275" y="35814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Practice Research</a:t>
            </a:r>
          </a:p>
        </p:txBody>
      </p:sp>
      <p:sp>
        <p:nvSpPr>
          <p:cNvPr id="24594" name="TextBox 24"/>
          <p:cNvSpPr txBox="1">
            <a:spLocks noChangeArrowheads="1"/>
          </p:cNvSpPr>
          <p:nvPr/>
        </p:nvSpPr>
        <p:spPr bwMode="auto">
          <a:xfrm>
            <a:off x="5741988" y="3581400"/>
            <a:ext cx="191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Practice Theory</a:t>
            </a:r>
          </a:p>
        </p:txBody>
      </p:sp>
      <p:sp>
        <p:nvSpPr>
          <p:cNvPr id="24595" name="TextBox 25"/>
          <p:cNvSpPr txBox="1">
            <a:spLocks noChangeArrowheads="1"/>
          </p:cNvSpPr>
          <p:nvPr/>
        </p:nvSpPr>
        <p:spPr bwMode="auto">
          <a:xfrm>
            <a:off x="600075" y="5802313"/>
            <a:ext cx="340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Behavioral Science Research</a:t>
            </a:r>
          </a:p>
        </p:txBody>
      </p:sp>
      <p:sp>
        <p:nvSpPr>
          <p:cNvPr id="24596" name="TextBox 26"/>
          <p:cNvSpPr txBox="1">
            <a:spLocks noChangeArrowheads="1"/>
          </p:cNvSpPr>
          <p:nvPr/>
        </p:nvSpPr>
        <p:spPr bwMode="auto">
          <a:xfrm>
            <a:off x="5172075" y="5791200"/>
            <a:ext cx="313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Behavioral Science Theory</a:t>
            </a:r>
          </a:p>
        </p:txBody>
      </p:sp>
      <p:sp>
        <p:nvSpPr>
          <p:cNvPr id="24597" name="Rectangle 7"/>
          <p:cNvSpPr>
            <a:spLocks noChangeArrowheads="1"/>
          </p:cNvSpPr>
          <p:nvPr/>
        </p:nvSpPr>
        <p:spPr bwMode="auto">
          <a:xfrm>
            <a:off x="1057275" y="3581400"/>
            <a:ext cx="6553200" cy="1066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24598" name="Rectangle 7"/>
          <p:cNvSpPr>
            <a:spLocks noChangeArrowheads="1"/>
          </p:cNvSpPr>
          <p:nvPr/>
        </p:nvSpPr>
        <p:spPr bwMode="auto">
          <a:xfrm>
            <a:off x="676275" y="5181600"/>
            <a:ext cx="7543800" cy="106680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pt-PT">
              <a:solidFill>
                <a:srgbClr val="0000FF"/>
              </a:solidFill>
            </a:endParaRPr>
          </a:p>
        </p:txBody>
      </p:sp>
      <p:sp>
        <p:nvSpPr>
          <p:cNvPr id="24599" name="TextBox 33"/>
          <p:cNvSpPr txBox="1">
            <a:spLocks noChangeArrowheads="1"/>
          </p:cNvSpPr>
          <p:nvPr/>
        </p:nvSpPr>
        <p:spPr bwMode="auto">
          <a:xfrm rot="-5400000">
            <a:off x="7762875" y="5629275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Pure/ basic science</a:t>
            </a:r>
          </a:p>
        </p:txBody>
      </p:sp>
      <p:sp>
        <p:nvSpPr>
          <p:cNvPr id="24600" name="TextBox 34"/>
          <p:cNvSpPr txBox="1">
            <a:spLocks noChangeArrowheads="1"/>
          </p:cNvSpPr>
          <p:nvPr/>
        </p:nvSpPr>
        <p:spPr bwMode="auto">
          <a:xfrm rot="-5400000">
            <a:off x="7295356" y="3969544"/>
            <a:ext cx="1566863" cy="30797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0000"/>
                </a:solidFill>
              </a:rPr>
              <a:t>Applied Science</a:t>
            </a:r>
          </a:p>
        </p:txBody>
      </p:sp>
    </p:spTree>
    <p:extLst>
      <p:ext uri="{BB962C8B-B14F-4D97-AF65-F5344CB8AC3E}">
        <p14:creationId xmlns:p14="http://schemas.microsoft.com/office/powerpoint/2010/main" val="29321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8"/>
          <p:cNvGrpSpPr>
            <a:grpSpLocks/>
          </p:cNvGrpSpPr>
          <p:nvPr/>
        </p:nvGrpSpPr>
        <p:grpSpPr bwMode="auto">
          <a:xfrm>
            <a:off x="76200" y="2590800"/>
            <a:ext cx="8991600" cy="4114800"/>
            <a:chOff x="76200" y="2590800"/>
            <a:chExt cx="8991600" cy="4114800"/>
          </a:xfrm>
        </p:grpSpPr>
        <p:sp>
          <p:nvSpPr>
            <p:cNvPr id="25617" name="Rectangle 20"/>
            <p:cNvSpPr>
              <a:spLocks noChangeArrowheads="1"/>
            </p:cNvSpPr>
            <p:nvPr/>
          </p:nvSpPr>
          <p:spPr bwMode="auto">
            <a:xfrm>
              <a:off x="76200" y="2590800"/>
              <a:ext cx="8991600" cy="41148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5618" name="Rectangle 19"/>
            <p:cNvSpPr>
              <a:spLocks noChangeArrowheads="1"/>
            </p:cNvSpPr>
            <p:nvPr/>
          </p:nvSpPr>
          <p:spPr bwMode="auto">
            <a:xfrm>
              <a:off x="1600200" y="2641461"/>
              <a:ext cx="7391400" cy="406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i="1"/>
                <a:t>Researcher enters a problem situation, diagnoses it and make recommendations for remedial treatment </a:t>
              </a:r>
              <a:r>
                <a:rPr lang="en-US" i="1">
                  <a:solidFill>
                    <a:srgbClr val="0000FF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recommendations may not be put into effect by client group</a:t>
              </a:r>
              <a:r>
                <a:rPr lang="en-US" i="1">
                  <a:solidFill>
                    <a:srgbClr val="0000FF"/>
                  </a:solidFill>
                </a:rPr>
                <a:t>)</a:t>
              </a:r>
            </a:p>
            <a:p>
              <a:pPr algn="just"/>
              <a:endParaRPr lang="en-US" sz="800" i="1">
                <a:solidFill>
                  <a:srgbClr val="0000FF"/>
                </a:solidFill>
              </a:endParaRPr>
            </a:p>
            <a:p>
              <a:pPr algn="just"/>
              <a:r>
                <a:rPr lang="en-US" i="1"/>
                <a:t>People who are to take action are involved in the entire process                     from the beginning </a:t>
              </a:r>
              <a:r>
                <a:rPr lang="en-US" i="1">
                  <a:solidFill>
                    <a:srgbClr val="0000FF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involvement increases the likelihood of carrying out the actions once decided upon</a:t>
              </a:r>
              <a:r>
                <a:rPr lang="en-US" i="1">
                  <a:solidFill>
                    <a:srgbClr val="0000FF"/>
                  </a:solidFill>
                </a:rPr>
                <a:t>)</a:t>
              </a:r>
            </a:p>
            <a:p>
              <a:pPr algn="just"/>
              <a:endParaRPr lang="en-US" sz="800" i="1">
                <a:solidFill>
                  <a:srgbClr val="0000FF"/>
                </a:solidFill>
              </a:endParaRPr>
            </a:p>
            <a:p>
              <a:pPr algn="just"/>
              <a:r>
                <a:rPr lang="en-US" i="1"/>
                <a:t>Researcher keeps the systematic, extensive record of what he/ she did and what effects it had </a:t>
              </a:r>
              <a:r>
                <a:rPr lang="en-US" i="1">
                  <a:solidFill>
                    <a:srgbClr val="0000FF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may encounter situations too divergent from one another, which may not permit generalizations</a:t>
              </a:r>
              <a:r>
                <a:rPr lang="en-US" i="1">
                  <a:solidFill>
                    <a:srgbClr val="0000FF"/>
                  </a:solidFill>
                </a:rPr>
                <a:t>) </a:t>
              </a:r>
            </a:p>
            <a:p>
              <a:pPr algn="just"/>
              <a:endParaRPr lang="en-US" sz="800" i="1">
                <a:solidFill>
                  <a:srgbClr val="0000FF"/>
                </a:solidFill>
              </a:endParaRPr>
            </a:p>
            <a:p>
              <a:pPr algn="just"/>
              <a:r>
                <a:rPr lang="en-US" i="1"/>
                <a:t>It is controlled research on the relative effectiveness of various                         techniques </a:t>
              </a:r>
              <a:r>
                <a:rPr lang="en-US" i="1">
                  <a:solidFill>
                    <a:srgbClr val="0000FF"/>
                  </a:solidFill>
                </a:rPr>
                <a:t>(</a:t>
              </a:r>
              <a:r>
                <a:rPr lang="en-US" i="1">
                  <a:solidFill>
                    <a:srgbClr val="FF0000"/>
                  </a:solidFill>
                </a:rPr>
                <a:t>is difficult to do when client wants immediate answers</a:t>
              </a:r>
              <a:r>
                <a:rPr lang="en-US" i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" y="2667000"/>
              <a:ext cx="1752600" cy="3508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Diagnostic</a:t>
              </a:r>
            </a:p>
            <a:p>
              <a:pPr>
                <a:defRPr/>
              </a:pPr>
              <a:endParaRPr lang="en-US" sz="800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Participant</a:t>
              </a:r>
            </a:p>
            <a:p>
              <a:pPr>
                <a:defRPr/>
              </a:pPr>
              <a:endParaRPr lang="en-US" sz="800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dirty="0"/>
                <a:t>Empirical</a:t>
              </a:r>
            </a:p>
            <a:p>
              <a:pPr>
                <a:defRPr/>
              </a:pPr>
              <a:endParaRPr lang="en-US" sz="800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Experimental</a:t>
              </a:r>
            </a:p>
          </p:txBody>
        </p:sp>
      </p:grp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52400" y="0"/>
            <a:ext cx="3570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Action Research</a:t>
            </a:r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5604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15"/>
          <p:cNvGrpSpPr>
            <a:grpSpLocks/>
          </p:cNvGrpSpPr>
          <p:nvPr/>
        </p:nvGrpSpPr>
        <p:grpSpPr bwMode="auto">
          <a:xfrm>
            <a:off x="76200" y="533400"/>
            <a:ext cx="4967288" cy="1970088"/>
            <a:chOff x="76200" y="685800"/>
            <a:chExt cx="4968027" cy="1969770"/>
          </a:xfrm>
        </p:grpSpPr>
        <p:sp>
          <p:nvSpPr>
            <p:cNvPr id="25615" name="TextBox 5"/>
            <p:cNvSpPr txBox="1">
              <a:spLocks noChangeArrowheads="1"/>
            </p:cNvSpPr>
            <p:nvPr/>
          </p:nvSpPr>
          <p:spPr bwMode="auto">
            <a:xfrm>
              <a:off x="76200" y="685800"/>
              <a:ext cx="4968027" cy="196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0000FF"/>
                  </a:solidFill>
                </a:rPr>
                <a:t>Data Collection</a:t>
              </a:r>
            </a:p>
            <a:p>
              <a:pPr algn="ctr" eaLnBrk="1" hangingPunct="1"/>
              <a:endParaRPr lang="en-US" sz="800"/>
            </a:p>
            <a:p>
              <a:pPr algn="ctr" eaLnBrk="1" hangingPunct="1"/>
              <a:r>
                <a:rPr lang="en-US">
                  <a:solidFill>
                    <a:srgbClr val="0000FF"/>
                  </a:solidFill>
                </a:rPr>
                <a:t>Feedback of data to client system members</a:t>
              </a:r>
            </a:p>
            <a:p>
              <a:pPr algn="ctr" eaLnBrk="1" hangingPunct="1"/>
              <a:endParaRPr lang="en-US" sz="800"/>
            </a:p>
            <a:p>
              <a:pPr algn="ctr" eaLnBrk="1" hangingPunct="1"/>
              <a:r>
                <a:rPr lang="en-US">
                  <a:solidFill>
                    <a:srgbClr val="0000FF"/>
                  </a:solidFill>
                </a:rPr>
                <a:t>Action planning based on the data</a:t>
              </a:r>
            </a:p>
            <a:p>
              <a:pPr algn="ctr" eaLnBrk="1" hangingPunct="1"/>
              <a:endParaRPr lang="en-US" sz="800">
                <a:solidFill>
                  <a:srgbClr val="0000FF"/>
                </a:solidFill>
              </a:endParaRPr>
            </a:p>
            <a:p>
              <a:pPr algn="ctr" eaLnBrk="1" hangingPunct="1"/>
              <a:r>
                <a:rPr lang="en-US">
                  <a:solidFill>
                    <a:srgbClr val="0000FF"/>
                  </a:solidFill>
                </a:rPr>
                <a:t>Taking action</a:t>
              </a:r>
            </a:p>
            <a:p>
              <a:pPr algn="ctr" eaLnBrk="1" hangingPunct="1"/>
              <a:endParaRPr lang="en-US" sz="800">
                <a:solidFill>
                  <a:srgbClr val="0000FF"/>
                </a:solidFill>
              </a:endParaRPr>
            </a:p>
            <a:p>
              <a:pPr algn="ctr" eaLnBrk="1" hangingPunct="1"/>
              <a:r>
                <a:rPr lang="en-US">
                  <a:solidFill>
                    <a:srgbClr val="0000FF"/>
                  </a:solidFill>
                </a:rPr>
                <a:t>Evaluating results of actions</a:t>
              </a:r>
            </a:p>
          </p:txBody>
        </p:sp>
        <p:sp>
          <p:nvSpPr>
            <p:cNvPr id="25616" name="Down Arrow 6"/>
            <p:cNvSpPr>
              <a:spLocks noChangeArrowheads="1"/>
            </p:cNvSpPr>
            <p:nvPr/>
          </p:nvSpPr>
          <p:spPr bwMode="auto">
            <a:xfrm>
              <a:off x="2514600" y="990600"/>
              <a:ext cx="114300" cy="1524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66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5257800" y="1417638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Types</a:t>
            </a:r>
          </a:p>
        </p:txBody>
      </p:sp>
      <p:sp>
        <p:nvSpPr>
          <p:cNvPr id="25607" name="Line 20"/>
          <p:cNvSpPr>
            <a:spLocks noChangeShapeType="1"/>
          </p:cNvSpPr>
          <p:nvPr/>
        </p:nvSpPr>
        <p:spPr bwMode="auto">
          <a:xfrm flipV="1">
            <a:off x="6038850" y="960438"/>
            <a:ext cx="495300" cy="660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5608" name="Line 22"/>
          <p:cNvSpPr>
            <a:spLocks noChangeShapeType="1"/>
          </p:cNvSpPr>
          <p:nvPr/>
        </p:nvSpPr>
        <p:spPr bwMode="auto">
          <a:xfrm>
            <a:off x="6038850" y="1620838"/>
            <a:ext cx="495300" cy="55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5609" name="Line 20"/>
          <p:cNvSpPr>
            <a:spLocks noChangeShapeType="1"/>
          </p:cNvSpPr>
          <p:nvPr/>
        </p:nvSpPr>
        <p:spPr bwMode="auto">
          <a:xfrm flipV="1">
            <a:off x="6048375" y="1341438"/>
            <a:ext cx="485775" cy="279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6477000" y="838200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Diagnostic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/>
              <a:t>Participant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/>
              <a:t>Empirical</a:t>
            </a:r>
          </a:p>
          <a:p>
            <a:pPr eaLnBrk="1" hangingPunct="1"/>
            <a:endParaRPr lang="en-US" sz="800"/>
          </a:p>
          <a:p>
            <a:pPr eaLnBrk="1" hangingPunct="1"/>
            <a:r>
              <a:rPr lang="en-US"/>
              <a:t>Experimental</a:t>
            </a:r>
          </a:p>
        </p:txBody>
      </p:sp>
      <p:sp>
        <p:nvSpPr>
          <p:cNvPr id="25611" name="Line 20"/>
          <p:cNvSpPr>
            <a:spLocks noChangeShapeType="1"/>
          </p:cNvSpPr>
          <p:nvPr/>
        </p:nvSpPr>
        <p:spPr bwMode="auto">
          <a:xfrm>
            <a:off x="6038850" y="1620838"/>
            <a:ext cx="495300" cy="1873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25612" name="Down Arrow 6"/>
          <p:cNvSpPr>
            <a:spLocks noChangeArrowheads="1"/>
          </p:cNvSpPr>
          <p:nvPr/>
        </p:nvSpPr>
        <p:spPr bwMode="auto">
          <a:xfrm>
            <a:off x="2511425" y="1649413"/>
            <a:ext cx="1143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5613" name="Down Arrow 6"/>
          <p:cNvSpPr>
            <a:spLocks noChangeArrowheads="1"/>
          </p:cNvSpPr>
          <p:nvPr/>
        </p:nvSpPr>
        <p:spPr bwMode="auto">
          <a:xfrm>
            <a:off x="2524125" y="2076450"/>
            <a:ext cx="1143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5614" name="Down Arrow 6"/>
          <p:cNvSpPr>
            <a:spLocks noChangeArrowheads="1"/>
          </p:cNvSpPr>
          <p:nvPr/>
        </p:nvSpPr>
        <p:spPr bwMode="auto">
          <a:xfrm>
            <a:off x="2514600" y="1247775"/>
            <a:ext cx="1143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3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59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Managing the OD Process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26627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28600" y="1020763"/>
            <a:ext cx="609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Three basic components of OD programs:</a:t>
            </a:r>
          </a:p>
        </p:txBody>
      </p:sp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334963" y="1676400"/>
          <a:ext cx="6172200" cy="3352800"/>
        </p:xfrm>
        <a:graphic>
          <a:graphicData uri="http://schemas.openxmlformats.org/drawingml/2006/table">
            <a:tbl>
              <a:tblPr/>
              <a:tblGrid>
                <a:gridCol w="1905000"/>
                <a:gridCol w="4267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Diagnosis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Continuous collection of data about total system, its subunits, its processes, and its culture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 activities and interventions designed to improve  the organization’s functioning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management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 activities designed to ensure success of the program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676400"/>
            <a:ext cx="2332037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4730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Program Management</a:t>
            </a:r>
            <a:endParaRPr lang="en-US" b="0">
              <a:solidFill>
                <a:srgbClr val="0000FF"/>
              </a:solidFill>
            </a:endParaRP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46085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0" y="838200"/>
            <a:ext cx="891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	</a:t>
            </a:r>
          </a:p>
        </p:txBody>
      </p: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2895600" y="2743200"/>
            <a:ext cx="6096000" cy="2819400"/>
            <a:chOff x="480" y="1104"/>
            <a:chExt cx="3840" cy="1776"/>
          </a:xfrm>
        </p:grpSpPr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480" y="1104"/>
              <a:ext cx="20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Motivating Change</a:t>
              </a:r>
              <a:endParaRPr lang="en-US" sz="1400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480" y="1488"/>
              <a:ext cx="20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Creating a Vision</a:t>
              </a:r>
              <a:endParaRPr lang="en-US" sz="1400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480" y="1872"/>
              <a:ext cx="20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Developing Political Support</a:t>
              </a:r>
              <a:endParaRPr lang="en-US" sz="1400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480" y="2256"/>
              <a:ext cx="20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Managing the Transition</a:t>
              </a:r>
              <a:endParaRPr lang="en-US" sz="1400"/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480" y="2640"/>
              <a:ext cx="20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Sustaining Momentum</a:t>
              </a:r>
              <a:endParaRPr lang="en-US" sz="1400"/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2976" y="1776"/>
              <a:ext cx="1344" cy="4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Effective Change </a:t>
              </a:r>
            </a:p>
            <a:p>
              <a:pPr algn="ctr"/>
              <a:r>
                <a:rPr lang="en-US"/>
                <a:t>Management</a:t>
              </a:r>
              <a:endParaRPr lang="en-US" sz="1400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2544" y="1248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>
              <a:off x="2544" y="1584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>
              <a:off x="2544" y="20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V="1">
              <a:off x="2544" y="220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flipV="1">
              <a:off x="2544" y="2208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11430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/>
              <a:t>Cummings and Worley identified 5 sets of activities  required for effective change management:</a:t>
            </a:r>
          </a:p>
        </p:txBody>
      </p:sp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4304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5594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/>
              <a:t>Program Management </a:t>
            </a:r>
            <a:r>
              <a:rPr lang="en-US" b="0">
                <a:solidFill>
                  <a:srgbClr val="0000FF"/>
                </a:solidFill>
              </a:rPr>
              <a:t>Contd..</a:t>
            </a:r>
          </a:p>
          <a:p>
            <a:pPr eaLnBrk="1" hangingPunct="1"/>
            <a:endParaRPr lang="en-US" b="0">
              <a:solidFill>
                <a:srgbClr val="0000FF"/>
              </a:solidFill>
            </a:endParaRPr>
          </a:p>
        </p:txBody>
      </p:sp>
      <p:pic>
        <p:nvPicPr>
          <p:cNvPr id="47109" name="Picture 5" descr="divi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30580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781800" y="32908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P. Kotter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28600" y="838200"/>
            <a:ext cx="891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</a:rPr>
              <a:t>Kotter’s 8-stage process for managing organizational change:</a:t>
            </a: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462088"/>
            <a:ext cx="1476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28600" y="1371600"/>
            <a:ext cx="9026525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dirty="0"/>
              <a:t>Establishing a sense of urgency</a:t>
            </a:r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Creating a guiding coalition</a:t>
            </a:r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Developing a vision and strategy</a:t>
            </a:r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Communicating the change vision </a:t>
            </a:r>
          </a:p>
          <a:p>
            <a:endParaRPr lang="en-US" sz="2200" dirty="0"/>
          </a:p>
          <a:p>
            <a:r>
              <a:rPr lang="en-US" sz="2200" dirty="0"/>
              <a:t>Empowering a broad base of people to take action </a:t>
            </a:r>
          </a:p>
          <a:p>
            <a:endParaRPr lang="en-US" sz="2200" dirty="0"/>
          </a:p>
          <a:p>
            <a:r>
              <a:rPr lang="en-US" sz="2200" dirty="0"/>
              <a:t>Generating short term wins </a:t>
            </a:r>
          </a:p>
          <a:p>
            <a:endParaRPr lang="en-US" sz="2200" dirty="0"/>
          </a:p>
          <a:p>
            <a:r>
              <a:rPr lang="en-US" sz="2200" dirty="0"/>
              <a:t>Consolidating gains and producing even more change </a:t>
            </a:r>
          </a:p>
          <a:p>
            <a:endParaRPr lang="en-US" sz="2200" dirty="0"/>
          </a:p>
          <a:p>
            <a:r>
              <a:rPr lang="en-US" sz="2200" dirty="0"/>
              <a:t>Anchoring (institutionalizing) the new approaches into the culture </a:t>
            </a:r>
          </a:p>
        </p:txBody>
      </p:sp>
      <p:grpSp>
        <p:nvGrpSpPr>
          <p:cNvPr id="47122" name="Group 13"/>
          <p:cNvGrpSpPr>
            <a:grpSpLocks/>
          </p:cNvGrpSpPr>
          <p:nvPr/>
        </p:nvGrpSpPr>
        <p:grpSpPr bwMode="auto">
          <a:xfrm>
            <a:off x="55563" y="1447800"/>
            <a:ext cx="249237" cy="265113"/>
            <a:chOff x="249" y="759"/>
            <a:chExt cx="157" cy="167"/>
          </a:xfrm>
        </p:grpSpPr>
        <p:sp>
          <p:nvSpPr>
            <p:cNvPr id="47123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24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-6350" y="1371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47126" name="Group 13"/>
          <p:cNvGrpSpPr>
            <a:grpSpLocks/>
          </p:cNvGrpSpPr>
          <p:nvPr/>
        </p:nvGrpSpPr>
        <p:grpSpPr bwMode="auto">
          <a:xfrm>
            <a:off x="61913" y="2147888"/>
            <a:ext cx="249237" cy="265112"/>
            <a:chOff x="249" y="759"/>
            <a:chExt cx="157" cy="167"/>
          </a:xfrm>
        </p:grpSpPr>
        <p:sp>
          <p:nvSpPr>
            <p:cNvPr id="47127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28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0" y="2071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7130" name="Group 13"/>
          <p:cNvGrpSpPr>
            <a:grpSpLocks/>
          </p:cNvGrpSpPr>
          <p:nvPr/>
        </p:nvGrpSpPr>
        <p:grpSpPr bwMode="auto">
          <a:xfrm>
            <a:off x="61913" y="2819400"/>
            <a:ext cx="249237" cy="265113"/>
            <a:chOff x="249" y="759"/>
            <a:chExt cx="157" cy="167"/>
          </a:xfrm>
        </p:grpSpPr>
        <p:sp>
          <p:nvSpPr>
            <p:cNvPr id="47131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32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0" y="2743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7134" name="Group 13"/>
          <p:cNvGrpSpPr>
            <a:grpSpLocks/>
          </p:cNvGrpSpPr>
          <p:nvPr/>
        </p:nvGrpSpPr>
        <p:grpSpPr bwMode="auto">
          <a:xfrm>
            <a:off x="61913" y="3505200"/>
            <a:ext cx="249237" cy="265113"/>
            <a:chOff x="249" y="759"/>
            <a:chExt cx="157" cy="167"/>
          </a:xfrm>
        </p:grpSpPr>
        <p:sp>
          <p:nvSpPr>
            <p:cNvPr id="47135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36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47138" name="Group 13"/>
          <p:cNvGrpSpPr>
            <a:grpSpLocks/>
          </p:cNvGrpSpPr>
          <p:nvPr/>
        </p:nvGrpSpPr>
        <p:grpSpPr bwMode="auto">
          <a:xfrm>
            <a:off x="61913" y="4129088"/>
            <a:ext cx="249237" cy="265112"/>
            <a:chOff x="249" y="759"/>
            <a:chExt cx="157" cy="167"/>
          </a:xfrm>
        </p:grpSpPr>
        <p:sp>
          <p:nvSpPr>
            <p:cNvPr id="47139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40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0" y="4052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47142" name="Group 13"/>
          <p:cNvGrpSpPr>
            <a:grpSpLocks/>
          </p:cNvGrpSpPr>
          <p:nvPr/>
        </p:nvGrpSpPr>
        <p:grpSpPr bwMode="auto">
          <a:xfrm>
            <a:off x="61913" y="4800600"/>
            <a:ext cx="249237" cy="265113"/>
            <a:chOff x="249" y="759"/>
            <a:chExt cx="157" cy="167"/>
          </a:xfrm>
        </p:grpSpPr>
        <p:sp>
          <p:nvSpPr>
            <p:cNvPr id="47143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44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0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47146" name="Group 13"/>
          <p:cNvGrpSpPr>
            <a:grpSpLocks/>
          </p:cNvGrpSpPr>
          <p:nvPr/>
        </p:nvGrpSpPr>
        <p:grpSpPr bwMode="auto">
          <a:xfrm>
            <a:off x="61913" y="5486400"/>
            <a:ext cx="249237" cy="265113"/>
            <a:chOff x="249" y="759"/>
            <a:chExt cx="157" cy="167"/>
          </a:xfrm>
        </p:grpSpPr>
        <p:sp>
          <p:nvSpPr>
            <p:cNvPr id="47147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48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0" y="5410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47150" name="Group 13"/>
          <p:cNvGrpSpPr>
            <a:grpSpLocks/>
          </p:cNvGrpSpPr>
          <p:nvPr/>
        </p:nvGrpSpPr>
        <p:grpSpPr bwMode="auto">
          <a:xfrm>
            <a:off x="61913" y="6172200"/>
            <a:ext cx="249237" cy="265113"/>
            <a:chOff x="249" y="759"/>
            <a:chExt cx="157" cy="167"/>
          </a:xfrm>
        </p:grpSpPr>
        <p:sp>
          <p:nvSpPr>
            <p:cNvPr id="47151" name="Rectangle 14"/>
            <p:cNvSpPr>
              <a:spLocks noChangeArrowheads="1"/>
            </p:cNvSpPr>
            <p:nvPr/>
          </p:nvSpPr>
          <p:spPr bwMode="auto">
            <a:xfrm>
              <a:off x="262" y="782"/>
              <a:ext cx="144" cy="144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7152" name="Rectangle 15"/>
            <p:cNvSpPr>
              <a:spLocks noChangeArrowheads="1"/>
            </p:cNvSpPr>
            <p:nvPr/>
          </p:nvSpPr>
          <p:spPr bwMode="auto">
            <a:xfrm>
              <a:off x="249" y="759"/>
              <a:ext cx="144" cy="1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0" y="609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 rot="-5400000">
            <a:off x="7541419" y="3598069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HBR, Mar-Apr 1995, p.61</a:t>
            </a:r>
          </a:p>
        </p:txBody>
      </p:sp>
    </p:spTree>
    <p:extLst>
      <p:ext uri="{BB962C8B-B14F-4D97-AF65-F5344CB8AC3E}">
        <p14:creationId xmlns:p14="http://schemas.microsoft.com/office/powerpoint/2010/main" val="2728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1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1" y="332655"/>
            <a:ext cx="8284404" cy="32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6" y="3625684"/>
            <a:ext cx="8305054" cy="27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2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6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Inquérito de Diagnóstico Organizacional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24"/>
            <a:ext cx="8352928" cy="49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2328</Words>
  <Application>Microsoft Office PowerPoint</Application>
  <PresentationFormat>On-screen Show (4:3)</PresentationFormat>
  <Paragraphs>599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Clip</vt:lpstr>
      <vt:lpstr>Diagnóstico Organizacional</vt:lpstr>
      <vt:lpstr>PowerPoint Presentation</vt:lpstr>
      <vt:lpstr>Diagnóstico Organizacional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Inquérito de Diagnóstico Organizacional</vt:lpstr>
      <vt:lpstr>PowerPoint Presentation</vt:lpstr>
      <vt:lpstr>PowerPoint Presentation</vt:lpstr>
      <vt:lpstr>PowerPoint Presentation</vt:lpstr>
      <vt:lpstr>PowerPoint Presentation</vt:lpstr>
      <vt:lpstr>Diagnóstico de Gestores - Kotter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Issue Diagnosis</vt:lpstr>
      <vt:lpstr>Feasibility Assessment</vt:lpstr>
      <vt:lpstr>Urgency/Feasibility Assessment</vt:lpstr>
      <vt:lpstr>PowerPoint Presentation</vt:lpstr>
      <vt:lpstr>PowerPoint Presentation</vt:lpstr>
      <vt:lpstr>PowerPoint Presentation</vt:lpstr>
      <vt:lpstr>PowerPoint Presentation</vt:lpstr>
      <vt:lpstr>Do Diagnóstico à Intervenção</vt:lpstr>
      <vt:lpstr>Especialistas Externos e Internos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CIISEG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rmarques</dc:creator>
  <cp:lastModifiedBy>rmarques</cp:lastModifiedBy>
  <cp:revision>10</cp:revision>
  <dcterms:created xsi:type="dcterms:W3CDTF">2013-05-13T14:31:48Z</dcterms:created>
  <dcterms:modified xsi:type="dcterms:W3CDTF">2013-05-14T16:28:06Z</dcterms:modified>
</cp:coreProperties>
</file>